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6"/>
  </p:notesMasterIdLst>
  <p:sldIdLst>
    <p:sldId id="261" r:id="rId2"/>
    <p:sldId id="489" r:id="rId3"/>
    <p:sldId id="490" r:id="rId4"/>
    <p:sldId id="491" r:id="rId5"/>
  </p:sldIdLst>
  <p:sldSz cx="12192000" cy="6858000"/>
  <p:notesSz cx="6858000" cy="9144000"/>
  <p:embeddedFontLst>
    <p:embeddedFont>
      <p:font typeface="맑은 고딕" panose="020B0503020000020004" pitchFamily="50" charset="-127"/>
      <p:regular r:id="rId7"/>
      <p:bold r:id="rId8"/>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DAEE"/>
    <a:srgbClr val="29B6F6"/>
    <a:srgbClr val="03A9F3"/>
    <a:srgbClr val="0288D1"/>
    <a:srgbClr val="FFFFFF"/>
    <a:srgbClr val="039BE5"/>
    <a:srgbClr val="0277BD"/>
    <a:srgbClr val="45C0F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스타일 없음, 표 눈금">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밝은 스타일 2 - 강조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105" autoAdjust="0"/>
  </p:normalViewPr>
  <p:slideViewPr>
    <p:cSldViewPr snapToGrid="0">
      <p:cViewPr varScale="1">
        <p:scale>
          <a:sx n="59" d="100"/>
          <a:sy n="59" d="100"/>
        </p:scale>
        <p:origin x="158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B8D054-2BC6-4AC2-8127-ABE3F214FBD7}" type="datetimeFigureOut">
              <a:rPr lang="ko-KR" altLang="en-US" smtClean="0"/>
              <a:t>2020-11-12 (Thu)</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630D2B-B560-42B2-8A13-7E0521F2F5A2}" type="slidenum">
              <a:rPr lang="ko-KR" altLang="en-US" smtClean="0"/>
              <a:t>‹#›</a:t>
            </a:fld>
            <a:endParaRPr lang="ko-KR" altLang="en-US"/>
          </a:p>
        </p:txBody>
      </p:sp>
    </p:spTree>
    <p:extLst>
      <p:ext uri="{BB962C8B-B14F-4D97-AF65-F5344CB8AC3E}">
        <p14:creationId xmlns:p14="http://schemas.microsoft.com/office/powerpoint/2010/main" val="2022762101"/>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sz="1200" b="0" i="0" kern="1200" dirty="0">
                <a:solidFill>
                  <a:schemeClr val="tx1"/>
                </a:solidFill>
                <a:effectLst/>
                <a:latin typeface="+mn-lt"/>
                <a:ea typeface="+mn-ea"/>
                <a:cs typeface="+mn-cs"/>
              </a:rPr>
              <a:t>I</a:t>
            </a:r>
            <a:r>
              <a:rPr lang="ko-KR" altLang="en-US" sz="1200" b="0" i="0" kern="1200" dirty="0">
                <a:solidFill>
                  <a:schemeClr val="tx1"/>
                </a:solidFill>
                <a:effectLst/>
                <a:latin typeface="+mn-lt"/>
                <a:ea typeface="+mn-ea"/>
                <a:cs typeface="+mn-cs"/>
              </a:rPr>
              <a:t> </a:t>
            </a:r>
            <a:r>
              <a:rPr lang="en-US" altLang="ko-KR" sz="1200" b="0" i="0" kern="1200" dirty="0">
                <a:solidFill>
                  <a:schemeClr val="tx1"/>
                </a:solidFill>
                <a:effectLst/>
                <a:latin typeface="+mn-lt"/>
                <a:ea typeface="+mn-ea"/>
                <a:cs typeface="+mn-cs"/>
              </a:rPr>
              <a:t>have</a:t>
            </a:r>
            <a:r>
              <a:rPr lang="en-US" sz="1200" b="0" i="0" kern="1200" dirty="0">
                <a:solidFill>
                  <a:schemeClr val="tx1"/>
                </a:solidFill>
                <a:effectLst/>
                <a:latin typeface="+mn-lt"/>
                <a:ea typeface="+mn-ea"/>
                <a:cs typeface="+mn-cs"/>
              </a:rPr>
              <a:t> combined my strengths in data analysis and Python with the financial domain.</a:t>
            </a:r>
          </a:p>
          <a:p>
            <a:r>
              <a:rPr lang="en-US" sz="1200" b="0" i="0" kern="1200" dirty="0">
                <a:solidFill>
                  <a:schemeClr val="tx1"/>
                </a:solidFill>
                <a:effectLst/>
                <a:latin typeface="+mn-lt"/>
                <a:ea typeface="+mn-ea"/>
                <a:cs typeface="+mn-cs"/>
              </a:rPr>
              <a:t>I am going to have a presentation on data analysis on loan repayment data of Home Credit.</a:t>
            </a:r>
            <a:br>
              <a:rPr lang="en-US" dirty="0"/>
            </a:br>
            <a:endParaRPr lang="en-US" dirty="0"/>
          </a:p>
        </p:txBody>
      </p:sp>
      <p:sp>
        <p:nvSpPr>
          <p:cNvPr id="4" name="슬라이드 번호 개체 틀 3"/>
          <p:cNvSpPr>
            <a:spLocks noGrp="1"/>
          </p:cNvSpPr>
          <p:nvPr>
            <p:ph type="sldNum" sz="quarter" idx="5"/>
          </p:nvPr>
        </p:nvSpPr>
        <p:spPr/>
        <p:txBody>
          <a:bodyPr/>
          <a:lstStyle/>
          <a:p>
            <a:fld id="{4D630D2B-B560-42B2-8A13-7E0521F2F5A2}" type="slidenum">
              <a:rPr lang="ko-KR" altLang="en-US" smtClean="0"/>
              <a:t>1</a:t>
            </a:fld>
            <a:endParaRPr lang="ko-KR" altLang="en-US"/>
          </a:p>
        </p:txBody>
      </p:sp>
    </p:spTree>
    <p:extLst>
      <p:ext uri="{BB962C8B-B14F-4D97-AF65-F5344CB8AC3E}">
        <p14:creationId xmlns:p14="http://schemas.microsoft.com/office/powerpoint/2010/main" val="823896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sz="1200" b="0" i="0" kern="1200" dirty="0">
                <a:solidFill>
                  <a:schemeClr val="tx1"/>
                </a:solidFill>
                <a:effectLst/>
                <a:latin typeface="+mn-lt"/>
                <a:ea typeface="+mn-ea"/>
                <a:cs typeface="+mn-cs"/>
              </a:rPr>
              <a:t>I conducted the analysis using the data posted by Home Credit.</a:t>
            </a:r>
            <a:br>
              <a:rPr lang="en-US" dirty="0"/>
            </a:br>
            <a:r>
              <a:rPr lang="en-US" sz="1200" b="0" i="0" kern="1200" dirty="0">
                <a:solidFill>
                  <a:schemeClr val="tx1"/>
                </a:solidFill>
                <a:effectLst/>
                <a:latin typeface="+mn-lt"/>
                <a:ea typeface="+mn-ea"/>
                <a:cs typeface="+mn-cs"/>
              </a:rPr>
              <a:t>Home Credit is a non-bank financial institution that lends money to people with low credit ratings.</a:t>
            </a:r>
            <a:br>
              <a:rPr lang="en-US" dirty="0"/>
            </a:br>
            <a:r>
              <a:rPr lang="en-US" sz="1200" b="0" i="0" kern="1200" dirty="0">
                <a:solidFill>
                  <a:schemeClr val="tx1"/>
                </a:solidFill>
                <a:effectLst/>
                <a:latin typeface="+mn-lt"/>
                <a:ea typeface="+mn-ea"/>
                <a:cs typeface="+mn-cs"/>
              </a:rPr>
              <a:t>The purpose of my analysis is to find out what characteristics or variables of the debtor have affected the debtor's ability of repayment.</a:t>
            </a:r>
            <a:br>
              <a:rPr lang="en-US" dirty="0"/>
            </a:br>
            <a:r>
              <a:rPr lang="en-US" sz="1200" b="0" i="0" kern="1200" dirty="0">
                <a:solidFill>
                  <a:schemeClr val="tx1"/>
                </a:solidFill>
                <a:effectLst/>
                <a:latin typeface="+mn-lt"/>
                <a:ea typeface="+mn-ea"/>
                <a:cs typeface="+mn-cs"/>
              </a:rPr>
              <a:t>First, let me tell you the importance of this data analysis.</a:t>
            </a:r>
          </a:p>
          <a:p>
            <a:endParaRPr lang="en-US" altLang="ko-KR" b="1" dirty="0"/>
          </a:p>
          <a:p>
            <a:r>
              <a:rPr lang="en-US" sz="1200" b="1" i="0" kern="1200" dirty="0">
                <a:solidFill>
                  <a:schemeClr val="tx1"/>
                </a:solidFill>
                <a:effectLst/>
                <a:latin typeface="+mn-lt"/>
                <a:ea typeface="+mn-ea"/>
                <a:cs typeface="+mn-cs"/>
              </a:rPr>
              <a:t>Nowadays, </a:t>
            </a:r>
            <a:r>
              <a:rPr lang="en-US" sz="1200" b="0" i="0" kern="1200" dirty="0">
                <a:solidFill>
                  <a:schemeClr val="tx1"/>
                </a:solidFill>
                <a:effectLst/>
                <a:latin typeface="+mn-lt"/>
                <a:ea typeface="+mn-ea"/>
                <a:cs typeface="+mn-cs"/>
              </a:rPr>
              <a:t>it is not that difficult for non-experts to make artificial intelligence models. These days, the related fields have developed a lot, so anyone with just three lines of code</a:t>
            </a:r>
            <a:br>
              <a:rPr lang="en-US" dirty="0"/>
            </a:br>
            <a:r>
              <a:rPr lang="en-US" altLang="ko-KR" sz="1200" b="0" i="0" kern="1200" dirty="0">
                <a:solidFill>
                  <a:schemeClr val="tx1"/>
                </a:solidFill>
                <a:effectLst/>
                <a:latin typeface="+mn-lt"/>
                <a:ea typeface="+mn-ea"/>
                <a:cs typeface="+mn-cs"/>
              </a:rPr>
              <a:t>can c</a:t>
            </a:r>
            <a:r>
              <a:rPr lang="en-US" sz="1200" b="0" i="0" kern="1200" dirty="0">
                <a:solidFill>
                  <a:schemeClr val="tx1"/>
                </a:solidFill>
                <a:effectLst/>
                <a:latin typeface="+mn-lt"/>
                <a:ea typeface="+mn-ea"/>
                <a:cs typeface="+mn-cs"/>
              </a:rPr>
              <a:t>reate a high-performance AI model that can distinguish photos of cats and dogs with 95% accuracy. When it comes to distinguishing dogs from cats, artificial intelligence will not</a:t>
            </a:r>
          </a:p>
          <a:p>
            <a:r>
              <a:rPr lang="en-US" sz="1200" b="0" i="0" kern="1200" dirty="0">
                <a:solidFill>
                  <a:schemeClr val="tx1"/>
                </a:solidFill>
                <a:effectLst/>
                <a:latin typeface="+mn-lt"/>
                <a:ea typeface="+mn-ea"/>
                <a:cs typeface="+mn-cs"/>
              </a:rPr>
              <a:t>cause a big problem even if it misclassifies the photo. But if artificial intelligence makes a wrong decision in sensitive areas such as healthcare and finance, it can cause big problems</a:t>
            </a:r>
          </a:p>
          <a:p>
            <a:r>
              <a:rPr lang="en-US" sz="1200" b="0" i="0" kern="1200" dirty="0">
                <a:solidFill>
                  <a:schemeClr val="tx1"/>
                </a:solidFill>
                <a:effectLst/>
                <a:latin typeface="+mn-lt"/>
                <a:ea typeface="+mn-ea"/>
                <a:cs typeface="+mn-cs"/>
              </a:rPr>
              <a:t>Because they are dealing with people’s lives and money, so in these areas, explanation of the AI model’s decision is necessary.</a:t>
            </a:r>
          </a:p>
          <a:p>
            <a:endParaRPr lang="en-US" altLang="ko-KR" dirty="0"/>
          </a:p>
          <a:p>
            <a:r>
              <a:rPr lang="en-US" sz="1200" b="1" i="0" kern="1200" dirty="0">
                <a:solidFill>
                  <a:schemeClr val="tx1"/>
                </a:solidFill>
                <a:effectLst/>
                <a:latin typeface="+mn-lt"/>
                <a:ea typeface="+mn-ea"/>
                <a:cs typeface="+mn-cs"/>
              </a:rPr>
              <a:t>For example, </a:t>
            </a:r>
            <a:r>
              <a:rPr lang="en-US" sz="1200" b="0" i="0" kern="1200" dirty="0">
                <a:solidFill>
                  <a:schemeClr val="tx1"/>
                </a:solidFill>
                <a:effectLst/>
                <a:latin typeface="+mn-lt"/>
                <a:ea typeface="+mn-ea"/>
                <a:cs typeface="+mn-cs"/>
              </a:rPr>
              <a:t>if Bank A gives the customer's data to AI and it predicts that they should not lend money to the customer, the bank should be able to give a reasonable explanation to the customer. However, the deep learning model, called the black box, learns in a way that is too complicated for humans to interpret. So they can decide whether to lend money to customers or not, but it's difficult for humans to interpret or explain the rationale for going to that decision. In other words, not many people can answer the question of why? in the model's judgment.</a:t>
            </a:r>
          </a:p>
          <a:p>
            <a:endParaRPr lang="en-US" altLang="ko-KR"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So I'm going to use an interpretable machine learning model </a:t>
            </a:r>
            <a:r>
              <a:rPr lang="en-US" sz="1200" b="0" i="0" kern="1200" dirty="0">
                <a:solidFill>
                  <a:schemeClr val="tx1"/>
                </a:solidFill>
                <a:effectLst/>
                <a:latin typeface="+mn-lt"/>
                <a:ea typeface="+mn-ea"/>
                <a:cs typeface="+mn-cs"/>
              </a:rPr>
              <a:t>to not only predict the ability of the customer to pay back their debts,</a:t>
            </a:r>
          </a:p>
          <a:p>
            <a:r>
              <a:rPr lang="en-US" sz="1200" b="0" i="0" kern="1200" dirty="0">
                <a:solidFill>
                  <a:schemeClr val="tx1"/>
                </a:solidFill>
                <a:effectLst/>
                <a:latin typeface="+mn-lt"/>
                <a:ea typeface="+mn-ea"/>
                <a:cs typeface="+mn-cs"/>
              </a:rPr>
              <a:t>but also analyze which variables have the most influencing effect on the prediction.</a:t>
            </a:r>
            <a:br>
              <a:rPr lang="en-US" dirty="0"/>
            </a:br>
            <a:r>
              <a:rPr lang="en-US" sz="1200" b="0" i="0" kern="1200" dirty="0">
                <a:solidFill>
                  <a:schemeClr val="tx1"/>
                </a:solidFill>
                <a:effectLst/>
                <a:latin typeface="+mn-lt"/>
                <a:ea typeface="+mn-ea"/>
                <a:cs typeface="+mn-cs"/>
              </a:rPr>
              <a:t>If you look at the table provided by Home Credit, there are variables that represent personal and debt information such as the debtor's gender, age, and amount of debt.</a:t>
            </a:r>
          </a:p>
          <a:p>
            <a:r>
              <a:rPr lang="en-US" sz="1200" b="0" i="0" kern="1200" dirty="0">
                <a:solidFill>
                  <a:schemeClr val="tx1"/>
                </a:solidFill>
                <a:effectLst/>
                <a:latin typeface="+mn-lt"/>
                <a:ea typeface="+mn-ea"/>
                <a:cs typeface="+mn-cs"/>
              </a:rPr>
              <a:t>The TARGET value in the table indicates whether he has paid back successfully. 0 indicates successful payback and 1 indicates there was a problem.</a:t>
            </a:r>
          </a:p>
          <a:p>
            <a:endParaRPr lang="en-US" sz="1200" b="0"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With this data,</a:t>
            </a:r>
            <a:r>
              <a:rPr lang="en-US" sz="1200" b="0" i="0" kern="1200" dirty="0">
                <a:solidFill>
                  <a:schemeClr val="tx1"/>
                </a:solidFill>
                <a:effectLst/>
                <a:latin typeface="+mn-lt"/>
                <a:ea typeface="+mn-ea"/>
                <a:cs typeface="+mn-cs"/>
              </a:rPr>
              <a:t> I created an interpretable machine learning model called XGBoost, and I interpreted this model to visualize the results.</a:t>
            </a:r>
            <a:endParaRPr lang="en-US" altLang="ko-KR" dirty="0"/>
          </a:p>
        </p:txBody>
      </p:sp>
      <p:sp>
        <p:nvSpPr>
          <p:cNvPr id="4" name="슬라이드 번호 개체 틀 3"/>
          <p:cNvSpPr>
            <a:spLocks noGrp="1"/>
          </p:cNvSpPr>
          <p:nvPr>
            <p:ph type="sldNum" sz="quarter" idx="5"/>
          </p:nvPr>
        </p:nvSpPr>
        <p:spPr/>
        <p:txBody>
          <a:bodyPr/>
          <a:lstStyle/>
          <a:p>
            <a:fld id="{4D630D2B-B560-42B2-8A13-7E0521F2F5A2}" type="slidenum">
              <a:rPr lang="ko-KR" altLang="en-US" smtClean="0"/>
              <a:t>2</a:t>
            </a:fld>
            <a:endParaRPr lang="ko-KR" altLang="en-US"/>
          </a:p>
        </p:txBody>
      </p:sp>
    </p:spTree>
    <p:extLst>
      <p:ext uri="{BB962C8B-B14F-4D97-AF65-F5344CB8AC3E}">
        <p14:creationId xmlns:p14="http://schemas.microsoft.com/office/powerpoint/2010/main" val="4074091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indent="0">
              <a:buNone/>
            </a:pPr>
            <a:r>
              <a:rPr lang="en-US" altLang="ko-KR" dirty="0"/>
              <a:t>As I said, AI models make prediction by learning the patterns in data. But this training and pattern finding process is too complicated for humans to understand.</a:t>
            </a:r>
          </a:p>
          <a:p>
            <a:pPr marL="0" indent="0">
              <a:buNone/>
            </a:pPr>
            <a:r>
              <a:rPr lang="en-US" altLang="ko-KR" dirty="0"/>
              <a:t>However, with the help of SHAP value, we can interpret which variable the model used the most for the prediction</a:t>
            </a:r>
          </a:p>
          <a:p>
            <a:pPr marL="0" indent="0">
              <a:buNone/>
            </a:pPr>
            <a:endParaRPr lang="en-US" sz="1200" b="0" i="0" kern="1200" dirty="0">
              <a:solidFill>
                <a:schemeClr val="tx1"/>
              </a:solidFill>
              <a:effectLst/>
              <a:latin typeface="+mn-lt"/>
              <a:ea typeface="+mn-ea"/>
              <a:cs typeface="+mn-cs"/>
            </a:endParaRPr>
          </a:p>
          <a:p>
            <a:pPr marL="0" indent="0">
              <a:buNone/>
            </a:pPr>
            <a:r>
              <a:rPr lang="en-US" sz="1200" b="0" i="0" kern="1200" dirty="0">
                <a:solidFill>
                  <a:schemeClr val="tx1"/>
                </a:solidFill>
                <a:effectLst/>
                <a:latin typeface="+mn-lt"/>
                <a:ea typeface="+mn-ea"/>
                <a:cs typeface="+mn-cs"/>
              </a:rPr>
              <a:t>I interpreted the model through SHAP value and visualized the top five variables that affected the model's predictions the most.</a:t>
            </a:r>
            <a:endParaRPr lang="en-US" altLang="ko-KR" dirty="0"/>
          </a:p>
          <a:p>
            <a:pPr marL="0" indent="0">
              <a:buNone/>
            </a:pPr>
            <a:r>
              <a:rPr lang="en-US" sz="1200" b="0" i="0" kern="1200" dirty="0">
                <a:solidFill>
                  <a:schemeClr val="tx1"/>
                </a:solidFill>
                <a:effectLst/>
                <a:latin typeface="+mn-lt"/>
                <a:ea typeface="+mn-ea"/>
                <a:cs typeface="+mn-cs"/>
              </a:rPr>
              <a:t>SHAP value is an indicator of how much each variable affected the prediction.</a:t>
            </a:r>
          </a:p>
          <a:p>
            <a:pPr marL="0" indent="0">
              <a:buNone/>
            </a:pPr>
            <a:r>
              <a:rPr lang="en-US" sz="1200" b="0" i="0" kern="1200" dirty="0">
                <a:solidFill>
                  <a:schemeClr val="tx1"/>
                </a:solidFill>
                <a:effectLst/>
                <a:latin typeface="+mn-lt"/>
                <a:ea typeface="+mn-ea"/>
                <a:cs typeface="+mn-cs"/>
              </a:rPr>
              <a:t>In other words, if a variable has a high SHAP value, the variable has a significant impact on the model's prediction.</a:t>
            </a:r>
          </a:p>
          <a:p>
            <a:pPr marL="0" indent="0">
              <a:buNone/>
            </a:pPr>
            <a:r>
              <a:rPr lang="en-US" sz="1200" b="0" i="0" kern="1200" dirty="0">
                <a:solidFill>
                  <a:schemeClr val="tx1"/>
                </a:solidFill>
                <a:effectLst/>
                <a:latin typeface="+mn-lt"/>
                <a:ea typeface="+mn-ea"/>
                <a:cs typeface="+mn-cs"/>
              </a:rPr>
              <a:t>Conversely, if the SHAP value is 0, this variable has no effect on the model's prediction.</a:t>
            </a:r>
          </a:p>
          <a:p>
            <a:pPr marL="0" indent="0">
              <a:buNone/>
            </a:pPr>
            <a:endParaRPr lang="en-US" sz="1200" b="0" i="0" kern="1200" dirty="0">
              <a:solidFill>
                <a:schemeClr val="tx1"/>
              </a:solidFill>
              <a:effectLst/>
              <a:latin typeface="+mn-lt"/>
              <a:ea typeface="+mn-ea"/>
              <a:cs typeface="+mn-cs"/>
            </a:endParaRPr>
          </a:p>
          <a:p>
            <a:pPr marL="0" indent="0">
              <a:buNone/>
            </a:pPr>
            <a:r>
              <a:rPr lang="en-US" altLang="ko-KR" b="1" dirty="0"/>
              <a:t>If you look at the first graph at the top left corner</a:t>
            </a:r>
            <a:r>
              <a:rPr lang="en-US" altLang="ko-KR" dirty="0"/>
              <a:t>, the X-axis represents a variable, which is DAYS_CREDIT for this graph, and the Y-axis </a:t>
            </a:r>
            <a:r>
              <a:rPr lang="en-US" altLang="ko-KR" b="1" dirty="0"/>
              <a:t>shows how this variable affected the prediction</a:t>
            </a:r>
            <a:r>
              <a:rPr lang="en-US" altLang="ko-KR" dirty="0"/>
              <a:t>.</a:t>
            </a:r>
          </a:p>
          <a:p>
            <a:pPr marL="0" indent="0">
              <a:buNone/>
            </a:pPr>
            <a:r>
              <a:rPr lang="en-US" altLang="ko-KR" b="1" dirty="0"/>
              <a:t>Negative Y-values </a:t>
            </a:r>
            <a:r>
              <a:rPr lang="en-US" altLang="ko-KR" dirty="0"/>
              <a:t>mean that they are affecting the lowering of prediction value.</a:t>
            </a:r>
          </a:p>
          <a:p>
            <a:pPr marL="0" indent="0">
              <a:buNone/>
            </a:pPr>
            <a:r>
              <a:rPr lang="en-US" altLang="ko-KR" dirty="0"/>
              <a:t>Since our data indicate that there is no problem in repayment when the prediction value is zero, having a negative Y-value means that the probability of loan repayment increases.</a:t>
            </a:r>
          </a:p>
          <a:p>
            <a:pPr marL="0" indent="0">
              <a:buNone/>
            </a:pPr>
            <a:endParaRPr lang="en-US" altLang="ko-KR" dirty="0"/>
          </a:p>
          <a:p>
            <a:pPr marL="0" indent="0">
              <a:buNone/>
            </a:pPr>
            <a:r>
              <a:rPr lang="en-US" altLang="ko-KR" b="1" dirty="0"/>
              <a:t>Conversely, positive Y values</a:t>
            </a:r>
            <a:r>
              <a:rPr lang="en-US" altLang="ko-KR" dirty="0"/>
              <a:t> are affecting the increase in the prediction value. A prediction value of 1 indicates a problem in the repayment process, so having a positive Y value means a decrease in the probability of loan repayment.</a:t>
            </a:r>
          </a:p>
          <a:p>
            <a:pPr marL="0" indent="0">
              <a:buNone/>
            </a:pPr>
            <a:endParaRPr lang="en-US" altLang="ko-KR" dirty="0"/>
          </a:p>
          <a:p>
            <a:pPr marL="0" indent="0">
              <a:buNone/>
            </a:pPr>
            <a:r>
              <a:rPr lang="en-US" altLang="ko-KR" dirty="0"/>
              <a:t>Let me explain what each variable means.</a:t>
            </a:r>
          </a:p>
          <a:p>
            <a:pPr marL="0" indent="0">
              <a:buNone/>
            </a:pPr>
            <a:r>
              <a:rPr lang="en-US" altLang="ko-KR" b="1" dirty="0"/>
              <a:t>DAYS_CREDIT</a:t>
            </a:r>
            <a:r>
              <a:rPr lang="ko-KR" altLang="en-US" b="1" dirty="0"/>
              <a:t> </a:t>
            </a:r>
            <a:r>
              <a:rPr lang="en-US" altLang="ko-KR" dirty="0"/>
              <a:t>indicates</a:t>
            </a:r>
            <a:r>
              <a:rPr lang="ko-KR" altLang="en-US" dirty="0"/>
              <a:t> </a:t>
            </a:r>
            <a:r>
              <a:rPr lang="en-US" altLang="ko-KR" dirty="0"/>
              <a:t>an</a:t>
            </a:r>
            <a:r>
              <a:rPr lang="ko-KR" altLang="en-US" dirty="0"/>
              <a:t> </a:t>
            </a:r>
            <a:r>
              <a:rPr lang="en-US" altLang="ko-KR" dirty="0"/>
              <a:t>average difference between the previous and current loan days if a loan has been made before.</a:t>
            </a:r>
            <a:br>
              <a:rPr lang="en-US" dirty="0"/>
            </a:br>
            <a:r>
              <a:rPr lang="en-US" sz="1200" b="0" i="0" kern="1200" dirty="0">
                <a:solidFill>
                  <a:schemeClr val="tx1"/>
                </a:solidFill>
                <a:effectLst/>
                <a:latin typeface="+mn-lt"/>
                <a:ea typeface="+mn-ea"/>
                <a:cs typeface="+mn-cs"/>
              </a:rPr>
              <a:t>-1000 means that the debtor took out another loan about three years ago. As you can see from the graph, the more recent a previous loan was made, the more positive the y-value is,</a:t>
            </a:r>
          </a:p>
          <a:p>
            <a:pPr marL="0" indent="0">
              <a:buNone/>
            </a:pPr>
            <a:r>
              <a:rPr lang="en-US" sz="1200" b="0" i="0" kern="1200" dirty="0">
                <a:solidFill>
                  <a:schemeClr val="tx1"/>
                </a:solidFill>
                <a:effectLst/>
                <a:latin typeface="+mn-lt"/>
                <a:ea typeface="+mn-ea"/>
                <a:cs typeface="+mn-cs"/>
              </a:rPr>
              <a:t>Which means decrease in the repayment ability</a:t>
            </a:r>
            <a:br>
              <a:rPr lang="en-US" dirty="0"/>
            </a:br>
            <a:endParaRPr lang="en-US" altLang="ko-KR" dirty="0"/>
          </a:p>
          <a:p>
            <a:pPr marL="0" indent="0">
              <a:buNone/>
            </a:pPr>
            <a:r>
              <a:rPr lang="en-US" altLang="ko-KR" b="1" dirty="0"/>
              <a:t>DAYS_EMPLOYED </a:t>
            </a:r>
            <a:r>
              <a:rPr lang="en-US" altLang="ko-KR" dirty="0"/>
              <a:t>variable indicates how many days before the current date of the loan you had a job.</a:t>
            </a:r>
          </a:p>
          <a:p>
            <a:pPr marL="0" indent="0">
              <a:buNone/>
            </a:pPr>
            <a:r>
              <a:rPr lang="en-US" altLang="ko-KR" dirty="0"/>
              <a:t>As it can be seen in the graph, the more recent debtor got a job, the less likely he will repay the loans.</a:t>
            </a:r>
          </a:p>
          <a:p>
            <a:pPr marL="0" indent="0">
              <a:buNone/>
            </a:pPr>
            <a:r>
              <a:rPr lang="en-US" sz="1200" b="0" i="0" kern="1200" dirty="0">
                <a:solidFill>
                  <a:schemeClr val="tx1"/>
                </a:solidFill>
                <a:effectLst/>
                <a:latin typeface="+mn-lt"/>
                <a:ea typeface="+mn-ea"/>
                <a:cs typeface="+mn-cs"/>
              </a:rPr>
              <a:t>And there is a sharp increase in debtor’s ability to repay after -9000 days, which is equivalent to 25 years.</a:t>
            </a:r>
          </a:p>
          <a:p>
            <a:pPr marL="0" indent="0">
              <a:buNone/>
            </a:pPr>
            <a:endParaRPr lang="en-US" altLang="ko-KR" dirty="0"/>
          </a:p>
          <a:p>
            <a:pPr marL="0" indent="0">
              <a:buNone/>
            </a:pPr>
            <a:r>
              <a:rPr lang="en-US" sz="1200" b="1" i="0" kern="1200" dirty="0">
                <a:solidFill>
                  <a:schemeClr val="tx1"/>
                </a:solidFill>
                <a:effectLst/>
                <a:latin typeface="+mn-lt"/>
                <a:ea typeface="+mn-ea"/>
                <a:cs typeface="+mn-cs"/>
              </a:rPr>
              <a:t>AMT_CREDIT_TO_ANNUITY_RATIO</a:t>
            </a:r>
            <a:r>
              <a:rPr lang="en-US" sz="1200" b="0" i="0" kern="1200" dirty="0">
                <a:solidFill>
                  <a:schemeClr val="tx1"/>
                </a:solidFill>
                <a:effectLst/>
                <a:latin typeface="+mn-lt"/>
                <a:ea typeface="+mn-ea"/>
                <a:cs typeface="+mn-cs"/>
              </a:rPr>
              <a:t> variable represents the total loan repayment period.</a:t>
            </a:r>
          </a:p>
          <a:p>
            <a:pPr marL="0" indent="0">
              <a:buNone/>
            </a:pPr>
            <a:r>
              <a:rPr lang="en-US" altLang="ko-KR" sz="1200" b="0" i="0" kern="1200" dirty="0">
                <a:solidFill>
                  <a:schemeClr val="tx1"/>
                </a:solidFill>
                <a:effectLst/>
                <a:latin typeface="+mn-lt"/>
                <a:ea typeface="+mn-ea"/>
                <a:cs typeface="+mn-cs"/>
              </a:rPr>
              <a:t>When the period was between 12 and 21months, the repayment ability was low</a:t>
            </a:r>
          </a:p>
          <a:p>
            <a:pPr marL="0" indent="0">
              <a:buNone/>
            </a:pPr>
            <a:r>
              <a:rPr lang="en-US" altLang="ko-KR" sz="1200" b="0" i="0" kern="1200" dirty="0">
                <a:solidFill>
                  <a:schemeClr val="tx1"/>
                </a:solidFill>
                <a:effectLst/>
                <a:latin typeface="+mn-lt"/>
                <a:ea typeface="+mn-ea"/>
                <a:cs typeface="+mn-cs"/>
              </a:rPr>
              <a:t>However, we can see the drastic increase in repayment ability when the period was shorter than 12 months.</a:t>
            </a:r>
            <a:endParaRPr lang="en-US" altLang="ko-KR" dirty="0"/>
          </a:p>
          <a:p>
            <a:pPr marL="0" indent="0">
              <a:buNone/>
            </a:pPr>
            <a:endParaRPr lang="en-US" altLang="ko-KR" dirty="0"/>
          </a:p>
          <a:p>
            <a:pPr marL="0" indent="0">
              <a:buNone/>
            </a:pPr>
            <a:r>
              <a:rPr lang="en-US" sz="1200" b="1" i="0" kern="1200" dirty="0">
                <a:solidFill>
                  <a:schemeClr val="tx1"/>
                </a:solidFill>
                <a:effectLst/>
                <a:latin typeface="+mn-lt"/>
                <a:ea typeface="+mn-ea"/>
                <a:cs typeface="+mn-cs"/>
              </a:rPr>
              <a:t>DAYS_BIRTH </a:t>
            </a:r>
            <a:r>
              <a:rPr lang="en-US" sz="1200" b="0" i="0" kern="1200" dirty="0">
                <a:solidFill>
                  <a:schemeClr val="tx1"/>
                </a:solidFill>
                <a:effectLst/>
                <a:latin typeface="+mn-lt"/>
                <a:ea typeface="+mn-ea"/>
                <a:cs typeface="+mn-cs"/>
              </a:rPr>
              <a:t>indicates the age of the debtor.</a:t>
            </a:r>
          </a:p>
          <a:p>
            <a:pPr marL="0" indent="0">
              <a:buNone/>
            </a:pPr>
            <a:r>
              <a:rPr lang="en-US" sz="1200" b="0" i="0" kern="1200" dirty="0">
                <a:solidFill>
                  <a:schemeClr val="tx1"/>
                </a:solidFill>
                <a:effectLst/>
                <a:latin typeface="+mn-lt"/>
                <a:ea typeface="+mn-ea"/>
                <a:cs typeface="+mn-cs"/>
              </a:rPr>
              <a:t>We can see that the ability to repay loans increases as the age of the debtor increases.</a:t>
            </a:r>
          </a:p>
          <a:p>
            <a:pPr marL="0" indent="0">
              <a:buNone/>
            </a:pPr>
            <a:r>
              <a:rPr lang="en-US" sz="1200" b="0" i="0" kern="1200" dirty="0">
                <a:solidFill>
                  <a:schemeClr val="tx1"/>
                </a:solidFill>
                <a:effectLst/>
                <a:latin typeface="+mn-lt"/>
                <a:ea typeface="+mn-ea"/>
                <a:cs typeface="+mn-cs"/>
              </a:rPr>
              <a:t>And there is a drastic increase in the repayment ability at age of -18500 days, which is equivalent to 51 years.</a:t>
            </a:r>
          </a:p>
          <a:p>
            <a:pPr marL="0" indent="0">
              <a:buNone/>
            </a:pPr>
            <a:endParaRPr lang="en-US" sz="1200" b="0" i="0" kern="1200" dirty="0">
              <a:solidFill>
                <a:schemeClr val="tx1"/>
              </a:solidFill>
              <a:effectLst/>
              <a:latin typeface="+mn-lt"/>
              <a:ea typeface="+mn-ea"/>
              <a:cs typeface="+mn-cs"/>
            </a:endParaRPr>
          </a:p>
          <a:p>
            <a:pPr marL="0" indent="0">
              <a:buNone/>
            </a:pPr>
            <a:r>
              <a:rPr lang="en-US" sz="1200" b="1" i="0" kern="1200" dirty="0">
                <a:solidFill>
                  <a:schemeClr val="tx1"/>
                </a:solidFill>
                <a:effectLst/>
                <a:latin typeface="+mn-lt"/>
                <a:ea typeface="+mn-ea"/>
                <a:cs typeface="+mn-cs"/>
              </a:rPr>
              <a:t>DAYS_LAST_PHONE_CHANGE </a:t>
            </a:r>
            <a:r>
              <a:rPr lang="en-US" sz="1200" b="0" i="0" kern="1200" dirty="0">
                <a:solidFill>
                  <a:schemeClr val="tx1"/>
                </a:solidFill>
                <a:effectLst/>
                <a:latin typeface="+mn-lt"/>
                <a:ea typeface="+mn-ea"/>
                <a:cs typeface="+mn-cs"/>
              </a:rPr>
              <a:t>variable indicates when the debtor last changed his phone.</a:t>
            </a:r>
            <a:endParaRPr lang="en-US" altLang="ko-KR" dirty="0"/>
          </a:p>
          <a:p>
            <a:pPr marL="0" indent="0">
              <a:buNone/>
            </a:pPr>
            <a:r>
              <a:rPr lang="en-US" altLang="ko-KR" dirty="0"/>
              <a:t>The longer the one last changed his cell phone, the higher his solvency was.</a:t>
            </a:r>
          </a:p>
          <a:p>
            <a:pPr marL="0" indent="0">
              <a:buNone/>
            </a:pPr>
            <a:endParaRPr lang="en-US" altLang="ko-KR" dirty="0"/>
          </a:p>
          <a:p>
            <a:pPr marL="0" indent="0">
              <a:buNone/>
            </a:pPr>
            <a:r>
              <a:rPr lang="en-US" altLang="ko-KR" dirty="0"/>
              <a:t>We have looked at the 5 factors that had the most impact on the prediction.</a:t>
            </a:r>
          </a:p>
          <a:p>
            <a:pPr marL="0" indent="0">
              <a:buNone/>
            </a:pPr>
            <a:endParaRPr lang="en-US" altLang="ko-KR" dirty="0"/>
          </a:p>
        </p:txBody>
      </p:sp>
      <p:sp>
        <p:nvSpPr>
          <p:cNvPr id="4" name="슬라이드 번호 개체 틀 3"/>
          <p:cNvSpPr>
            <a:spLocks noGrp="1"/>
          </p:cNvSpPr>
          <p:nvPr>
            <p:ph type="sldNum" sz="quarter" idx="5"/>
          </p:nvPr>
        </p:nvSpPr>
        <p:spPr/>
        <p:txBody>
          <a:bodyPr/>
          <a:lstStyle/>
          <a:p>
            <a:fld id="{4D630D2B-B560-42B2-8A13-7E0521F2F5A2}" type="slidenum">
              <a:rPr lang="ko-KR" altLang="en-US" smtClean="0"/>
              <a:t>3</a:t>
            </a:fld>
            <a:endParaRPr lang="ko-KR" altLang="en-US"/>
          </a:p>
        </p:txBody>
      </p:sp>
    </p:spTree>
    <p:extLst>
      <p:ext uri="{BB962C8B-B14F-4D97-AF65-F5344CB8AC3E}">
        <p14:creationId xmlns:p14="http://schemas.microsoft.com/office/powerpoint/2010/main" val="2201586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sz="1200" b="1" i="0" kern="1200" dirty="0">
                <a:solidFill>
                  <a:schemeClr val="tx1"/>
                </a:solidFill>
                <a:effectLst/>
                <a:latin typeface="+mn-lt"/>
                <a:ea typeface="+mn-ea"/>
                <a:cs typeface="+mn-cs"/>
              </a:rPr>
              <a:t>Finally, </a:t>
            </a:r>
            <a:r>
              <a:rPr lang="en-US" sz="1200" b="0" i="0" kern="1200" dirty="0">
                <a:solidFill>
                  <a:schemeClr val="tx1"/>
                </a:solidFill>
                <a:effectLst/>
                <a:latin typeface="+mn-lt"/>
                <a:ea typeface="+mn-ea"/>
                <a:cs typeface="+mn-cs"/>
              </a:rPr>
              <a:t>I</a:t>
            </a:r>
            <a:r>
              <a:rPr lang="ko-KR" altLang="en-US" sz="1200" b="0" i="0" kern="1200" dirty="0">
                <a:solidFill>
                  <a:schemeClr val="tx1"/>
                </a:solidFill>
                <a:effectLst/>
                <a:latin typeface="+mn-lt"/>
                <a:ea typeface="+mn-ea"/>
                <a:cs typeface="+mn-cs"/>
              </a:rPr>
              <a:t> </a:t>
            </a:r>
            <a:r>
              <a:rPr lang="en-US" altLang="ko-KR" sz="1200" b="0" i="0" kern="1200" dirty="0">
                <a:solidFill>
                  <a:schemeClr val="tx1"/>
                </a:solidFill>
                <a:effectLst/>
                <a:latin typeface="+mn-lt"/>
                <a:ea typeface="+mn-ea"/>
                <a:cs typeface="+mn-cs"/>
              </a:rPr>
              <a:t>am</a:t>
            </a:r>
            <a:r>
              <a:rPr lang="ko-KR" altLang="en-US" sz="1200" b="0" i="0" kern="1200" dirty="0">
                <a:solidFill>
                  <a:schemeClr val="tx1"/>
                </a:solidFill>
                <a:effectLst/>
                <a:latin typeface="+mn-lt"/>
                <a:ea typeface="+mn-ea"/>
                <a:cs typeface="+mn-cs"/>
              </a:rPr>
              <a:t> </a:t>
            </a:r>
            <a:r>
              <a:rPr lang="en-US" altLang="ko-KR" sz="1200" b="0" i="0" kern="1200" dirty="0">
                <a:solidFill>
                  <a:schemeClr val="tx1"/>
                </a:solidFill>
                <a:effectLst/>
                <a:latin typeface="+mn-lt"/>
                <a:ea typeface="+mn-ea"/>
                <a:cs typeface="+mn-cs"/>
              </a:rPr>
              <a:t>going</a:t>
            </a:r>
            <a:r>
              <a:rPr lang="ko-KR" altLang="en-US" sz="1200" b="0" i="0" kern="1200" dirty="0">
                <a:solidFill>
                  <a:schemeClr val="tx1"/>
                </a:solidFill>
                <a:effectLst/>
                <a:latin typeface="+mn-lt"/>
                <a:ea typeface="+mn-ea"/>
                <a:cs typeface="+mn-cs"/>
              </a:rPr>
              <a:t> </a:t>
            </a:r>
            <a:r>
              <a:rPr lang="en-US" altLang="ko-KR" sz="1200" b="0" i="0" kern="1200" dirty="0">
                <a:solidFill>
                  <a:schemeClr val="tx1"/>
                </a:solidFill>
                <a:effectLst/>
                <a:latin typeface="+mn-lt"/>
                <a:ea typeface="+mn-ea"/>
                <a:cs typeface="+mn-cs"/>
              </a:rPr>
              <a:t>to</a:t>
            </a:r>
            <a:r>
              <a:rPr lang="ko-KR" altLang="en-US" sz="1200" b="0" i="0" kern="1200" dirty="0">
                <a:solidFill>
                  <a:schemeClr val="tx1"/>
                </a:solidFill>
                <a:effectLst/>
                <a:latin typeface="+mn-lt"/>
                <a:ea typeface="+mn-ea"/>
                <a:cs typeface="+mn-cs"/>
              </a:rPr>
              <a:t> </a:t>
            </a:r>
            <a:r>
              <a:rPr lang="en-US" altLang="ko-KR" sz="1200" b="0" i="0" kern="1200" dirty="0">
                <a:solidFill>
                  <a:schemeClr val="tx1"/>
                </a:solidFill>
                <a:effectLst/>
                <a:latin typeface="+mn-lt"/>
                <a:ea typeface="+mn-ea"/>
                <a:cs typeface="+mn-cs"/>
              </a:rPr>
              <a:t>use</a:t>
            </a:r>
            <a:r>
              <a:rPr lang="ko-KR" altLang="en-US" sz="1200" b="0" i="0" kern="120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SHAP value graph for each variable to summarize which variables have a lot of impact and which variables have a less impact.</a:t>
            </a:r>
          </a:p>
          <a:p>
            <a:r>
              <a:rPr lang="en-US" sz="1200" b="0" i="0" kern="1200" dirty="0">
                <a:solidFill>
                  <a:schemeClr val="tx1"/>
                </a:solidFill>
                <a:effectLst/>
                <a:latin typeface="+mn-lt"/>
                <a:ea typeface="+mn-ea"/>
                <a:cs typeface="+mn-cs"/>
              </a:rPr>
              <a:t>As you can see on the previous slide,</a:t>
            </a:r>
          </a:p>
          <a:p>
            <a:r>
              <a:rPr lang="en-US" sz="1200" b="0" i="0" kern="1200" dirty="0">
                <a:solidFill>
                  <a:schemeClr val="tx1"/>
                </a:solidFill>
                <a:effectLst/>
                <a:latin typeface="+mn-lt"/>
                <a:ea typeface="+mn-ea"/>
                <a:cs typeface="+mn-cs"/>
              </a:rPr>
              <a:t>Previous loan date, the time of employment, the period of loan, age, and the time of the change of cell phones had a significant impact on</a:t>
            </a:r>
          </a:p>
          <a:p>
            <a:r>
              <a:rPr lang="en-US" sz="1200" b="0" i="0" kern="1200" dirty="0">
                <a:solidFill>
                  <a:schemeClr val="tx1"/>
                </a:solidFill>
                <a:effectLst/>
                <a:latin typeface="+mn-lt"/>
                <a:ea typeface="+mn-ea"/>
                <a:cs typeface="+mn-cs"/>
              </a:rPr>
              <a:t>determining the debtor's ability to pay back.</a:t>
            </a:r>
          </a:p>
          <a:p>
            <a:endParaRPr lang="en-US" altLang="ko-KR" dirty="0"/>
          </a:p>
          <a:p>
            <a:r>
              <a:rPr lang="en-US" sz="1200" b="1" i="0" kern="1200" dirty="0">
                <a:solidFill>
                  <a:schemeClr val="tx1"/>
                </a:solidFill>
                <a:effectLst/>
                <a:latin typeface="+mn-lt"/>
                <a:ea typeface="+mn-ea"/>
                <a:cs typeface="+mn-cs"/>
              </a:rPr>
              <a:t>Unexpectedly, </a:t>
            </a:r>
            <a:r>
              <a:rPr lang="en-US" sz="1200" b="0" i="0" kern="1200" dirty="0">
                <a:solidFill>
                  <a:schemeClr val="tx1"/>
                </a:solidFill>
                <a:effectLst/>
                <a:latin typeface="+mn-lt"/>
                <a:ea typeface="+mn-ea"/>
                <a:cs typeface="+mn-cs"/>
              </a:rPr>
              <a:t>the number of children and total income did not have as much impact as I thought.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This type of data analysis tells the financial institution which factors to focus on when they lend money,</a:t>
            </a:r>
          </a:p>
          <a:p>
            <a:endParaRPr lang="en-US" altLang="ko-KR" dirty="0"/>
          </a:p>
          <a:p>
            <a:r>
              <a:rPr lang="en-US" sz="1200" b="1" i="0" kern="1200" dirty="0">
                <a:solidFill>
                  <a:schemeClr val="tx1"/>
                </a:solidFill>
                <a:effectLst/>
                <a:latin typeface="+mn-lt"/>
                <a:ea typeface="+mn-ea"/>
                <a:cs typeface="+mn-cs"/>
              </a:rPr>
              <a:t>Drawing insight </a:t>
            </a:r>
            <a:r>
              <a:rPr lang="en-US" sz="1200" b="0" i="0" kern="1200" dirty="0">
                <a:solidFill>
                  <a:schemeClr val="tx1"/>
                </a:solidFill>
                <a:effectLst/>
                <a:latin typeface="+mn-lt"/>
                <a:ea typeface="+mn-ea"/>
                <a:cs typeface="+mn-cs"/>
              </a:rPr>
              <a:t>through this data analysis is one of my strengths and it will be greatly helpful to the company's work on data handling and analysis.</a:t>
            </a:r>
            <a:endParaRPr lang="ko-KR" altLang="en-US" dirty="0"/>
          </a:p>
        </p:txBody>
      </p:sp>
      <p:sp>
        <p:nvSpPr>
          <p:cNvPr id="4" name="슬라이드 번호 개체 틀 3"/>
          <p:cNvSpPr>
            <a:spLocks noGrp="1"/>
          </p:cNvSpPr>
          <p:nvPr>
            <p:ph type="sldNum" sz="quarter" idx="5"/>
          </p:nvPr>
        </p:nvSpPr>
        <p:spPr/>
        <p:txBody>
          <a:bodyPr/>
          <a:lstStyle/>
          <a:p>
            <a:fld id="{4D630D2B-B560-42B2-8A13-7E0521F2F5A2}" type="slidenum">
              <a:rPr lang="ko-KR" altLang="en-US" smtClean="0"/>
              <a:t>4</a:t>
            </a:fld>
            <a:endParaRPr lang="ko-KR" altLang="en-US"/>
          </a:p>
        </p:txBody>
      </p:sp>
    </p:spTree>
    <p:extLst>
      <p:ext uri="{BB962C8B-B14F-4D97-AF65-F5344CB8AC3E}">
        <p14:creationId xmlns:p14="http://schemas.microsoft.com/office/powerpoint/2010/main" val="9310793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E68ACF4-31C0-40C2-B88A-5BDCAB425724}"/>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41D65159-00FD-4BE2-9E53-6832D0DFB1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9C9FFD66-A42A-4434-8008-2752142AD9AD}"/>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44351492-C502-40CF-9310-633D63C7941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B132014-A03C-4C7D-9B23-04BEC1A94840}"/>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38737392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3C02CAE-57AD-4357-9395-791F0EEB7DF8}"/>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E4D73813-70C9-417A-829C-21B16B518D1E}"/>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B9DC333-C2E3-4896-B21D-BEE09AC09F49}"/>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EC6B3E0F-F2FF-4D3D-81E7-A972D2FCFD9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FC770611-BFA1-489D-80D0-C4A8466873AA}"/>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3736824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1D7FAE18-172C-4E51-9747-45BE87ADCC9B}"/>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4024F2C3-9042-4004-AF72-D394FC0766E1}"/>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C30F99E8-CD29-4806-AD97-165EB584F710}"/>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95867952-278D-4ECA-852C-51BE48BAB7D3}"/>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9706373A-8C33-4037-BC16-46867EE2C18B}"/>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37203330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370A0AB-56D4-4A64-989B-6FD3E2EDCF24}"/>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3A41EA91-30A3-4137-B229-698767C6BE1E}"/>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5CAE04ED-0288-4A11-B461-443C2A83F09B}"/>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9A67B370-CB06-46A8-A9EC-165AB065B2C1}"/>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E71CF69F-3C84-42D4-BB24-6BB20DFC7431}"/>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345011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D50BF0F-8316-40AE-8C30-CF5E101AB7A9}"/>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F56B6485-730B-49A6-B999-26BCDF79B1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F7ECB7F2-FF3C-49BE-B65C-AE3A6A51D9BC}"/>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133DA4A2-514C-4B34-85CC-009EBF400C18}"/>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A2A958CD-0D07-4C92-9F57-463DBC1222A5}"/>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660857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AEA825C-3890-4846-BE1C-B45766A21721}"/>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7C530CD2-438F-4DB8-AE25-991D66D42873}"/>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3AAC83C0-B683-486C-8990-AD6BFF49597B}"/>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CF78A706-60CD-47F4-ACEE-D173EC38E368}"/>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6" name="바닥글 개체 틀 5">
            <a:extLst>
              <a:ext uri="{FF2B5EF4-FFF2-40B4-BE49-F238E27FC236}">
                <a16:creationId xmlns:a16="http://schemas.microsoft.com/office/drawing/2014/main" id="{F41D4EDD-847F-4937-BFFC-CFA1B462C57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3CADDAE3-233D-4A91-BB04-C462265196F0}"/>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40309924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665C2C0-0630-4C4D-9042-441974FAD98F}"/>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B106A8BF-CD75-425A-9DE7-EAA4237D2D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E9E3347B-C0F5-4D89-A53A-CDB056876C67}"/>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98E3F7F5-3B4C-4D99-AC8F-6B080B44DA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8370F04F-E79B-45AF-B257-98179AEEEB91}"/>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58B3DA27-1182-4DEE-B1ED-44DAF3128663}"/>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8" name="바닥글 개체 틀 7">
            <a:extLst>
              <a:ext uri="{FF2B5EF4-FFF2-40B4-BE49-F238E27FC236}">
                <a16:creationId xmlns:a16="http://schemas.microsoft.com/office/drawing/2014/main" id="{70CF4006-7EBE-4BCD-94D2-4F7402A0D982}"/>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3DE87373-8012-4064-ABE3-ECF797303F89}"/>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11483486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FA71CC4-8D24-4C2E-8D3F-45ED372172D4}"/>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29F1E29D-979B-4E87-BD04-3CAD7F26A874}"/>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4" name="바닥글 개체 틀 3">
            <a:extLst>
              <a:ext uri="{FF2B5EF4-FFF2-40B4-BE49-F238E27FC236}">
                <a16:creationId xmlns:a16="http://schemas.microsoft.com/office/drawing/2014/main" id="{5C25DA60-7F65-41C3-8985-E3A77908B424}"/>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2D564E5D-38DA-4C31-924B-1C84D60F0907}"/>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233529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73CF1ABD-0F98-4DEB-8B05-2FBA51EE24FC}"/>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3" name="바닥글 개체 틀 2">
            <a:extLst>
              <a:ext uri="{FF2B5EF4-FFF2-40B4-BE49-F238E27FC236}">
                <a16:creationId xmlns:a16="http://schemas.microsoft.com/office/drawing/2014/main" id="{CDCCF226-0C3D-4277-859D-F7929286698B}"/>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8F6EDB04-DF73-4AF4-BEA3-ABD5E053B0D4}"/>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252964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FAB15FD-CCE9-444F-85C3-C57142B57766}"/>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264EAAC8-797C-44F5-BB4B-E86DB7612F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91F57049-137B-4E2B-9764-940BFCFC95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C4CD5A3A-AF44-467A-A856-0F1ABC01BCC1}"/>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6" name="바닥글 개체 틀 5">
            <a:extLst>
              <a:ext uri="{FF2B5EF4-FFF2-40B4-BE49-F238E27FC236}">
                <a16:creationId xmlns:a16="http://schemas.microsoft.com/office/drawing/2014/main" id="{EBDC4E03-D176-4B73-808A-C5C65C4E4EEA}"/>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FA06871B-6D06-433E-A270-BCFD53A5B565}"/>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2558469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8AB16B41-E1BE-4072-95F3-728CBEA571AF}"/>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F85D6566-42F5-49CB-9A02-0912A475DA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3B77C06C-B392-4D8B-A70D-7D0484549B1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68F3D928-2D5E-4B53-897F-F9AD2CE3F726}"/>
              </a:ext>
            </a:extLst>
          </p:cNvPr>
          <p:cNvSpPr>
            <a:spLocks noGrp="1"/>
          </p:cNvSpPr>
          <p:nvPr>
            <p:ph type="dt" sz="half" idx="10"/>
          </p:nvPr>
        </p:nvSpPr>
        <p:spPr/>
        <p:txBody>
          <a:bodyPr/>
          <a:lstStyle/>
          <a:p>
            <a:fld id="{1887E6B3-F459-49CA-9543-E13F6D935658}" type="datetimeFigureOut">
              <a:rPr lang="ko-KR" altLang="en-US" smtClean="0"/>
              <a:t>2020-11-12 (Thu)</a:t>
            </a:fld>
            <a:endParaRPr lang="ko-KR" altLang="en-US"/>
          </a:p>
        </p:txBody>
      </p:sp>
      <p:sp>
        <p:nvSpPr>
          <p:cNvPr id="6" name="바닥글 개체 틀 5">
            <a:extLst>
              <a:ext uri="{FF2B5EF4-FFF2-40B4-BE49-F238E27FC236}">
                <a16:creationId xmlns:a16="http://schemas.microsoft.com/office/drawing/2014/main" id="{F4CF7E0C-CF5A-4D0C-AE8B-632BCCA4FD4A}"/>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CA0D014B-E242-4000-B82D-53029F256010}"/>
              </a:ext>
            </a:extLst>
          </p:cNvPr>
          <p:cNvSpPr>
            <a:spLocks noGrp="1"/>
          </p:cNvSpPr>
          <p:nvPr>
            <p:ph type="sldNum" sz="quarter" idx="12"/>
          </p:nvPr>
        </p:nvSpPr>
        <p:spPr/>
        <p:txBody>
          <a:body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2940099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6894BF6C-E14F-4B71-B9C4-DE7407728B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67D1FE68-DDC8-47D7-AF5F-656AEA6456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6608DF76-8912-46D4-A2CF-11C7E058E58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7E6B3-F459-49CA-9543-E13F6D935658}" type="datetimeFigureOut">
              <a:rPr lang="ko-KR" altLang="en-US" smtClean="0"/>
              <a:t>2020-11-12 (Thu)</a:t>
            </a:fld>
            <a:endParaRPr lang="ko-KR" altLang="en-US"/>
          </a:p>
        </p:txBody>
      </p:sp>
      <p:sp>
        <p:nvSpPr>
          <p:cNvPr id="5" name="바닥글 개체 틀 4">
            <a:extLst>
              <a:ext uri="{FF2B5EF4-FFF2-40B4-BE49-F238E27FC236}">
                <a16:creationId xmlns:a16="http://schemas.microsoft.com/office/drawing/2014/main" id="{66299FD9-58DD-4BC7-A2FB-7C1F8A0288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96E494C1-DD7E-4BBC-8AEE-E3E0A3B72E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B321C3-CEB4-4DC4-8FE3-7D9CC9711CA6}" type="slidenum">
              <a:rPr lang="ko-KR" altLang="en-US" smtClean="0"/>
              <a:t>‹#›</a:t>
            </a:fld>
            <a:endParaRPr lang="ko-KR" altLang="en-US"/>
          </a:p>
        </p:txBody>
      </p:sp>
    </p:spTree>
    <p:extLst>
      <p:ext uri="{BB962C8B-B14F-4D97-AF65-F5344CB8AC3E}">
        <p14:creationId xmlns:p14="http://schemas.microsoft.com/office/powerpoint/2010/main" val="29110099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146FD2B5-B2E0-4790-B36C-55AB83E1B064}"/>
              </a:ext>
            </a:extLst>
          </p:cNvPr>
          <p:cNvSpPr txBox="1"/>
          <p:nvPr/>
        </p:nvSpPr>
        <p:spPr>
          <a:xfrm>
            <a:off x="437559" y="2440258"/>
            <a:ext cx="9872049" cy="10675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altLang="ko-KR" sz="6000" b="1" spc="-150" dirty="0">
                <a:ln w="5080">
                  <a:solidFill>
                    <a:schemeClr val="tx1">
                      <a:alpha val="40000"/>
                    </a:schemeClr>
                  </a:solidFill>
                </a:ln>
                <a:solidFill>
                  <a:srgbClr val="000000"/>
                </a:solidFill>
                <a:latin typeface="+mn-ea"/>
                <a:sym typeface="Helvetica Neue"/>
              </a:rPr>
              <a:t>Home Credit Default Risk</a:t>
            </a:r>
            <a:endParaRPr kumimoji="0" lang="ko-KR" altLang="en-US" sz="6000" b="1" i="0" u="none" strike="noStrike" cap="none" spc="-150" normalizeH="0" baseline="0" dirty="0">
              <a:ln w="5080">
                <a:solidFill>
                  <a:schemeClr val="tx1">
                    <a:alpha val="40000"/>
                  </a:schemeClr>
                </a:solidFill>
              </a:ln>
              <a:solidFill>
                <a:srgbClr val="000000"/>
              </a:solidFill>
              <a:effectLst/>
              <a:uFillTx/>
              <a:latin typeface="+mn-ea"/>
              <a:sym typeface="Helvetica Neue"/>
            </a:endParaRPr>
          </a:p>
        </p:txBody>
      </p:sp>
      <p:sp>
        <p:nvSpPr>
          <p:cNvPr id="25" name="TextBox 24">
            <a:extLst>
              <a:ext uri="{FF2B5EF4-FFF2-40B4-BE49-F238E27FC236}">
                <a16:creationId xmlns:a16="http://schemas.microsoft.com/office/drawing/2014/main" id="{1616F9EE-D317-4F93-A4F1-F197BBE56E23}"/>
              </a:ext>
            </a:extLst>
          </p:cNvPr>
          <p:cNvSpPr txBox="1"/>
          <p:nvPr/>
        </p:nvSpPr>
        <p:spPr>
          <a:xfrm>
            <a:off x="437560" y="1917846"/>
            <a:ext cx="4973426" cy="63671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altLang="ko-KR" sz="3200" spc="-150" dirty="0">
                <a:ln w="5080">
                  <a:solidFill>
                    <a:schemeClr val="tx1">
                      <a:alpha val="40000"/>
                    </a:schemeClr>
                  </a:solidFill>
                </a:ln>
                <a:solidFill>
                  <a:srgbClr val="000000"/>
                </a:solidFill>
                <a:latin typeface="+mn-ea"/>
                <a:sym typeface="Helvetica Neue"/>
              </a:rPr>
              <a:t>Data Analysis on</a:t>
            </a:r>
            <a:endParaRPr kumimoji="0" lang="ko-KR" altLang="en-US" sz="3200" b="0" i="0" u="none" strike="noStrike" cap="none" spc="-150" normalizeH="0" baseline="0" dirty="0">
              <a:ln w="5080">
                <a:solidFill>
                  <a:schemeClr val="tx1">
                    <a:alpha val="40000"/>
                  </a:schemeClr>
                </a:solidFill>
              </a:ln>
              <a:solidFill>
                <a:srgbClr val="000000"/>
              </a:solidFill>
              <a:effectLst/>
              <a:uFillTx/>
              <a:latin typeface="+mn-ea"/>
              <a:sym typeface="Helvetica Neue"/>
            </a:endParaRPr>
          </a:p>
        </p:txBody>
      </p:sp>
    </p:spTree>
    <p:extLst>
      <p:ext uri="{BB962C8B-B14F-4D97-AF65-F5344CB8AC3E}">
        <p14:creationId xmlns:p14="http://schemas.microsoft.com/office/powerpoint/2010/main" val="2126579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1F8A1A-7866-4DFC-90EC-1134943A5AC9}"/>
              </a:ext>
            </a:extLst>
          </p:cNvPr>
          <p:cNvSpPr txBox="1"/>
          <p:nvPr/>
        </p:nvSpPr>
        <p:spPr>
          <a:xfrm>
            <a:off x="308622" y="169453"/>
            <a:ext cx="5155502" cy="4212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altLang="ko-KR" spc="-150" dirty="0">
                <a:ln w="5080">
                  <a:solidFill>
                    <a:schemeClr val="tx1">
                      <a:alpha val="40000"/>
                    </a:schemeClr>
                  </a:solidFill>
                </a:ln>
                <a:solidFill>
                  <a:srgbClr val="000000"/>
                </a:solidFill>
                <a:latin typeface="+mn-ea"/>
                <a:sym typeface="Helvetica Neue"/>
              </a:rPr>
              <a:t>Analysis on Loan Repayment</a:t>
            </a:r>
            <a:endParaRPr kumimoji="0" lang="ko-KR" altLang="en-US" b="0" i="0" u="none" strike="noStrike" cap="none" spc="-150" normalizeH="0" baseline="0" dirty="0">
              <a:ln w="5080">
                <a:solidFill>
                  <a:schemeClr val="tx1">
                    <a:alpha val="40000"/>
                  </a:schemeClr>
                </a:solidFill>
              </a:ln>
              <a:solidFill>
                <a:srgbClr val="000000"/>
              </a:solidFill>
              <a:effectLst/>
              <a:uFillTx/>
              <a:latin typeface="+mn-ea"/>
              <a:sym typeface="Helvetica Neue"/>
            </a:endParaRPr>
          </a:p>
        </p:txBody>
      </p:sp>
      <p:sp>
        <p:nvSpPr>
          <p:cNvPr id="5" name="TextBox 4">
            <a:extLst>
              <a:ext uri="{FF2B5EF4-FFF2-40B4-BE49-F238E27FC236}">
                <a16:creationId xmlns:a16="http://schemas.microsoft.com/office/drawing/2014/main" id="{4E449EBE-23C0-4458-97B6-7C58C5AA9445}"/>
              </a:ext>
            </a:extLst>
          </p:cNvPr>
          <p:cNvSpPr txBox="1"/>
          <p:nvPr/>
        </p:nvSpPr>
        <p:spPr>
          <a:xfrm>
            <a:off x="308622" y="464917"/>
            <a:ext cx="11133314" cy="45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kumimoji="0" lang="en-US" altLang="ko-KR" sz="2000" b="0" i="0" u="none" strike="noStrike" cap="none" spc="-70" normalizeH="0" baseline="0" dirty="0">
                <a:ln w="5080">
                  <a:solidFill>
                    <a:schemeClr val="tx1">
                      <a:alpha val="40000"/>
                    </a:schemeClr>
                  </a:solidFill>
                </a:ln>
                <a:solidFill>
                  <a:srgbClr val="000000"/>
                </a:solidFill>
                <a:effectLst/>
                <a:uFillTx/>
                <a:latin typeface="+mn-ea"/>
                <a:sym typeface="Helvetica Neue"/>
              </a:rPr>
              <a:t>Introduction to data and </a:t>
            </a:r>
            <a:r>
              <a:rPr kumimoji="0" lang="en-US" altLang="ko-KR" sz="2000" b="0" i="0" u="none" strike="noStrike" cap="none" spc="-70" normalizeH="0" dirty="0">
                <a:ln w="5080">
                  <a:solidFill>
                    <a:schemeClr val="tx1">
                      <a:alpha val="40000"/>
                    </a:schemeClr>
                  </a:solidFill>
                </a:ln>
                <a:solidFill>
                  <a:srgbClr val="000000"/>
                </a:solidFill>
                <a:effectLst/>
                <a:uFillTx/>
                <a:latin typeface="+mn-ea"/>
                <a:sym typeface="Helvetica Neue"/>
              </a:rPr>
              <a:t>motive</a:t>
            </a:r>
            <a:r>
              <a:rPr kumimoji="0" lang="en-US" altLang="ko-KR" sz="2000" b="0" i="0" u="none" strike="noStrike" cap="none" spc="-70" normalizeH="0" baseline="0" dirty="0">
                <a:ln w="5080">
                  <a:solidFill>
                    <a:schemeClr val="tx1">
                      <a:alpha val="40000"/>
                    </a:schemeClr>
                  </a:solidFill>
                </a:ln>
                <a:solidFill>
                  <a:srgbClr val="000000"/>
                </a:solidFill>
                <a:effectLst/>
                <a:uFillTx/>
                <a:latin typeface="+mn-ea"/>
                <a:sym typeface="Helvetica Neue"/>
              </a:rPr>
              <a:t> for analysis</a:t>
            </a:r>
            <a:endParaRPr kumimoji="0" lang="ko-KR" altLang="en-US" sz="2000" b="0" i="0" u="none" strike="noStrike" cap="none" spc="-70" normalizeH="0" baseline="0" dirty="0">
              <a:ln w="5080">
                <a:solidFill>
                  <a:schemeClr val="tx1">
                    <a:alpha val="40000"/>
                  </a:schemeClr>
                </a:solidFill>
              </a:ln>
              <a:solidFill>
                <a:srgbClr val="000000"/>
              </a:solidFill>
              <a:effectLst/>
              <a:uFillTx/>
              <a:latin typeface="+mn-ea"/>
              <a:sym typeface="Helvetica Neue"/>
            </a:endParaRPr>
          </a:p>
        </p:txBody>
      </p:sp>
      <p:sp>
        <p:nvSpPr>
          <p:cNvPr id="6" name="직사각형 5">
            <a:extLst>
              <a:ext uri="{FF2B5EF4-FFF2-40B4-BE49-F238E27FC236}">
                <a16:creationId xmlns:a16="http://schemas.microsoft.com/office/drawing/2014/main" id="{3E91CFF7-FA2D-4BD5-9D8A-13AB24A20AB8}"/>
              </a:ext>
            </a:extLst>
          </p:cNvPr>
          <p:cNvSpPr/>
          <p:nvPr/>
        </p:nvSpPr>
        <p:spPr>
          <a:xfrm>
            <a:off x="232955" y="263023"/>
            <a:ext cx="45719" cy="605934"/>
          </a:xfrm>
          <a:prstGeom prst="rect">
            <a:avLst/>
          </a:prstGeom>
          <a:gradFill>
            <a:gsLst>
              <a:gs pos="0">
                <a:srgbClr val="02CCBA"/>
              </a:gs>
              <a:gs pos="100000">
                <a:srgbClr val="02B3E4"/>
              </a:gs>
            </a:gsLst>
            <a:lin ang="5400000" scaled="1"/>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ko-KR" altLang="en-US" sz="3000" b="0" i="0" u="none" strike="noStrike" cap="none" spc="0" normalizeH="0" baseline="0">
              <a:ln>
                <a:noFill/>
              </a:ln>
              <a:solidFill>
                <a:srgbClr val="FFFFFF"/>
              </a:solidFill>
              <a:effectLst/>
              <a:uFillTx/>
              <a:latin typeface="+mn-ea"/>
              <a:cs typeface="+mj-cs"/>
              <a:sym typeface="Helvetica Neue Medium"/>
            </a:endParaRPr>
          </a:p>
        </p:txBody>
      </p:sp>
      <p:cxnSp>
        <p:nvCxnSpPr>
          <p:cNvPr id="7" name="직선 연결선 6">
            <a:extLst>
              <a:ext uri="{FF2B5EF4-FFF2-40B4-BE49-F238E27FC236}">
                <a16:creationId xmlns:a16="http://schemas.microsoft.com/office/drawing/2014/main" id="{6147A01C-230D-413E-834D-3E50C6382E5C}"/>
              </a:ext>
            </a:extLst>
          </p:cNvPr>
          <p:cNvCxnSpPr/>
          <p:nvPr/>
        </p:nvCxnSpPr>
        <p:spPr>
          <a:xfrm>
            <a:off x="8715983" y="1498060"/>
            <a:ext cx="0" cy="44358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E2836A6-30D6-4827-B3FA-3C6886325804}"/>
              </a:ext>
            </a:extLst>
          </p:cNvPr>
          <p:cNvSpPr txBox="1"/>
          <p:nvPr/>
        </p:nvSpPr>
        <p:spPr>
          <a:xfrm>
            <a:off x="8894683" y="595454"/>
            <a:ext cx="2988693" cy="554574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nSpc>
                <a:spcPct val="130000"/>
              </a:lnSpc>
            </a:pPr>
            <a:r>
              <a:rPr lang="en-US" altLang="ko-KR" b="1" spc="-100" dirty="0">
                <a:ln w="5080">
                  <a:solidFill>
                    <a:schemeClr val="tx1">
                      <a:alpha val="5000"/>
                    </a:schemeClr>
                  </a:solidFill>
                </a:ln>
                <a:latin typeface="+mn-ea"/>
              </a:rPr>
              <a:t>Development</a:t>
            </a:r>
            <a:r>
              <a:rPr lang="ko-KR" altLang="en-US" b="1" spc="-100" dirty="0">
                <a:ln w="5080">
                  <a:solidFill>
                    <a:schemeClr val="tx1">
                      <a:alpha val="5000"/>
                    </a:schemeClr>
                  </a:solidFill>
                </a:ln>
                <a:latin typeface="+mn-ea"/>
              </a:rPr>
              <a:t> </a:t>
            </a:r>
            <a:r>
              <a:rPr lang="en-US" altLang="ko-KR" b="1" spc="-100" dirty="0">
                <a:ln w="5080">
                  <a:solidFill>
                    <a:schemeClr val="tx1">
                      <a:alpha val="5000"/>
                    </a:schemeClr>
                  </a:solidFill>
                </a:ln>
                <a:latin typeface="+mn-ea"/>
              </a:rPr>
              <a:t>Environment</a:t>
            </a:r>
          </a:p>
          <a:p>
            <a:pPr>
              <a:lnSpc>
                <a:spcPct val="130000"/>
              </a:lnSpc>
            </a:pPr>
            <a:endParaRPr lang="en-US" altLang="ko-KR" b="1" spc="-100" dirty="0">
              <a:ln w="5080">
                <a:solidFill>
                  <a:schemeClr val="tx1">
                    <a:alpha val="5000"/>
                  </a:schemeClr>
                </a:solidFill>
              </a:ln>
              <a:latin typeface="+mn-ea"/>
            </a:endParaRPr>
          </a:p>
          <a:p>
            <a:pPr>
              <a:lnSpc>
                <a:spcPct val="130000"/>
              </a:lnSpc>
            </a:pPr>
            <a:r>
              <a:rPr lang="en-US" altLang="ko-KR" b="1" spc="-100" dirty="0">
                <a:ln w="5080">
                  <a:solidFill>
                    <a:schemeClr val="tx1">
                      <a:alpha val="5000"/>
                    </a:schemeClr>
                  </a:solidFill>
                </a:ln>
                <a:latin typeface="+mn-ea"/>
              </a:rPr>
              <a:t>Language: </a:t>
            </a:r>
            <a:r>
              <a:rPr lang="en-US" altLang="ko-KR" spc="-100" dirty="0">
                <a:ln w="5080">
                  <a:solidFill>
                    <a:schemeClr val="tx1">
                      <a:alpha val="5000"/>
                    </a:schemeClr>
                  </a:solidFill>
                </a:ln>
                <a:latin typeface="+mn-ea"/>
              </a:rPr>
              <a:t>Python</a:t>
            </a:r>
          </a:p>
          <a:p>
            <a:pPr>
              <a:lnSpc>
                <a:spcPct val="130000"/>
              </a:lnSpc>
            </a:pPr>
            <a:endParaRPr lang="en-US" altLang="ko-KR" b="1" spc="-100" dirty="0">
              <a:ln w="5080">
                <a:solidFill>
                  <a:schemeClr val="tx1">
                    <a:alpha val="5000"/>
                  </a:schemeClr>
                </a:solidFill>
              </a:ln>
              <a:latin typeface="+mn-ea"/>
            </a:endParaRPr>
          </a:p>
          <a:p>
            <a:pPr>
              <a:lnSpc>
                <a:spcPct val="130000"/>
              </a:lnSpc>
            </a:pPr>
            <a:r>
              <a:rPr lang="en-US" altLang="ko-KR" b="1" spc="-100" dirty="0">
                <a:ln w="5080">
                  <a:solidFill>
                    <a:schemeClr val="tx1">
                      <a:alpha val="5000"/>
                    </a:schemeClr>
                  </a:solidFill>
                </a:ln>
                <a:latin typeface="+mn-ea"/>
              </a:rPr>
              <a:t>Source</a:t>
            </a:r>
            <a:r>
              <a:rPr lang="ko-KR" altLang="en-US" b="1" spc="-100" dirty="0">
                <a:ln w="5080">
                  <a:solidFill>
                    <a:schemeClr val="tx1">
                      <a:alpha val="5000"/>
                    </a:schemeClr>
                  </a:solidFill>
                </a:ln>
                <a:latin typeface="+mn-ea"/>
              </a:rPr>
              <a:t> </a:t>
            </a:r>
            <a:r>
              <a:rPr lang="en-US" altLang="ko-KR" b="1" spc="-100" dirty="0">
                <a:ln w="5080">
                  <a:solidFill>
                    <a:schemeClr val="tx1">
                      <a:alpha val="5000"/>
                    </a:schemeClr>
                  </a:solidFill>
                </a:ln>
                <a:latin typeface="+mn-ea"/>
              </a:rPr>
              <a:t>of</a:t>
            </a:r>
            <a:r>
              <a:rPr lang="ko-KR" altLang="en-US" b="1" spc="-100" dirty="0">
                <a:ln w="5080">
                  <a:solidFill>
                    <a:schemeClr val="tx1">
                      <a:alpha val="5000"/>
                    </a:schemeClr>
                  </a:solidFill>
                </a:ln>
                <a:latin typeface="+mn-ea"/>
              </a:rPr>
              <a:t> </a:t>
            </a:r>
            <a:r>
              <a:rPr lang="en-US" altLang="ko-KR" b="1" spc="-100" dirty="0">
                <a:ln w="5080">
                  <a:solidFill>
                    <a:schemeClr val="tx1">
                      <a:alpha val="5000"/>
                    </a:schemeClr>
                  </a:solidFill>
                </a:ln>
                <a:latin typeface="+mn-ea"/>
              </a:rPr>
              <a:t>data:</a:t>
            </a:r>
          </a:p>
          <a:p>
            <a:pPr>
              <a:lnSpc>
                <a:spcPct val="130000"/>
              </a:lnSpc>
            </a:pPr>
            <a:r>
              <a:rPr lang="en-US" altLang="ko-KR" spc="-100" dirty="0">
                <a:ln w="5080">
                  <a:solidFill>
                    <a:schemeClr val="tx1">
                      <a:alpha val="5000"/>
                    </a:schemeClr>
                  </a:solidFill>
                </a:ln>
                <a:latin typeface="+mn-ea"/>
              </a:rPr>
              <a:t>Kaggle / Home Credit</a:t>
            </a:r>
          </a:p>
          <a:p>
            <a:pPr>
              <a:lnSpc>
                <a:spcPct val="130000"/>
              </a:lnSpc>
            </a:pPr>
            <a:r>
              <a:rPr lang="en-US" altLang="ko-KR" spc="-100" dirty="0">
                <a:ln w="5080">
                  <a:solidFill>
                    <a:schemeClr val="tx1">
                      <a:alpha val="5000"/>
                    </a:schemeClr>
                  </a:solidFill>
                </a:ln>
                <a:latin typeface="+mn-ea"/>
              </a:rPr>
              <a:t>Default Risk</a:t>
            </a:r>
          </a:p>
          <a:p>
            <a:pPr>
              <a:lnSpc>
                <a:spcPct val="130000"/>
              </a:lnSpc>
            </a:pPr>
            <a:endParaRPr lang="en-US" altLang="ko-KR" b="1" spc="-100" dirty="0">
              <a:ln w="5080">
                <a:solidFill>
                  <a:schemeClr val="tx1">
                    <a:alpha val="5000"/>
                  </a:schemeClr>
                </a:solidFill>
              </a:ln>
              <a:latin typeface="+mn-ea"/>
            </a:endParaRPr>
          </a:p>
          <a:p>
            <a:pPr>
              <a:lnSpc>
                <a:spcPct val="130000"/>
              </a:lnSpc>
            </a:pPr>
            <a:r>
              <a:rPr lang="en-US" altLang="ko-KR" b="1" spc="-100" dirty="0">
                <a:ln w="5080">
                  <a:solidFill>
                    <a:schemeClr val="tx1">
                      <a:alpha val="5000"/>
                    </a:schemeClr>
                  </a:solidFill>
                </a:ln>
                <a:latin typeface="+mn-ea"/>
              </a:rPr>
              <a:t>Used Domain Knowledge:</a:t>
            </a:r>
          </a:p>
          <a:p>
            <a:pPr>
              <a:lnSpc>
                <a:spcPct val="130000"/>
              </a:lnSpc>
            </a:pPr>
            <a:r>
              <a:rPr lang="en-US" altLang="ko-KR" spc="-100" dirty="0">
                <a:ln w="5080">
                  <a:solidFill>
                    <a:schemeClr val="tx1">
                      <a:alpha val="5000"/>
                    </a:schemeClr>
                  </a:solidFill>
                </a:ln>
                <a:latin typeface="+mn-ea"/>
              </a:rPr>
              <a:t>Financial data</a:t>
            </a:r>
          </a:p>
          <a:p>
            <a:pPr>
              <a:lnSpc>
                <a:spcPct val="130000"/>
              </a:lnSpc>
            </a:pPr>
            <a:endParaRPr lang="en-US" altLang="ko-KR" b="1" spc="-100" dirty="0">
              <a:ln w="5080">
                <a:solidFill>
                  <a:schemeClr val="tx1">
                    <a:alpha val="5000"/>
                  </a:schemeClr>
                </a:solidFill>
              </a:ln>
              <a:latin typeface="+mn-ea"/>
            </a:endParaRPr>
          </a:p>
          <a:p>
            <a:pPr>
              <a:lnSpc>
                <a:spcPct val="130000"/>
              </a:lnSpc>
            </a:pPr>
            <a:r>
              <a:rPr lang="en-US" altLang="ko-KR" b="1" spc="-100" dirty="0">
                <a:ln w="5080">
                  <a:solidFill>
                    <a:schemeClr val="tx1">
                      <a:alpha val="5000"/>
                    </a:schemeClr>
                  </a:solidFill>
                </a:ln>
                <a:latin typeface="+mn-ea"/>
              </a:rPr>
              <a:t>Objective:</a:t>
            </a:r>
          </a:p>
          <a:p>
            <a:pPr>
              <a:lnSpc>
                <a:spcPct val="130000"/>
              </a:lnSpc>
            </a:pPr>
            <a:r>
              <a:rPr lang="en-US" altLang="ko-KR" spc="-100" dirty="0">
                <a:ln w="5080">
                  <a:solidFill>
                    <a:schemeClr val="tx1">
                      <a:alpha val="5000"/>
                    </a:schemeClr>
                  </a:solidFill>
                </a:ln>
                <a:latin typeface="+mn-ea"/>
              </a:rPr>
              <a:t>Analyzing the factors affecting the loan payment status and drawing a conclusion</a:t>
            </a:r>
          </a:p>
        </p:txBody>
      </p:sp>
      <p:sp>
        <p:nvSpPr>
          <p:cNvPr id="23" name="TextBox 22">
            <a:extLst>
              <a:ext uri="{FF2B5EF4-FFF2-40B4-BE49-F238E27FC236}">
                <a16:creationId xmlns:a16="http://schemas.microsoft.com/office/drawing/2014/main" id="{2E92E708-C1B5-436B-893D-0149C993C888}"/>
              </a:ext>
            </a:extLst>
          </p:cNvPr>
          <p:cNvSpPr txBox="1"/>
          <p:nvPr/>
        </p:nvSpPr>
        <p:spPr>
          <a:xfrm>
            <a:off x="3221386" y="1264673"/>
            <a:ext cx="5201906" cy="23417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lnSpc>
                <a:spcPct val="170000"/>
              </a:lnSpc>
            </a:pPr>
            <a:r>
              <a:rPr lang="en-US" altLang="ko-KR" sz="2000" b="1" spc="-150" dirty="0">
                <a:ln w="5080">
                  <a:solidFill>
                    <a:schemeClr val="tx1">
                      <a:alpha val="10000"/>
                    </a:schemeClr>
                  </a:solidFill>
                </a:ln>
                <a:solidFill>
                  <a:srgbClr val="000000"/>
                </a:solidFill>
                <a:latin typeface="+mn-ea"/>
                <a:sym typeface="Helvetica Neue"/>
              </a:rPr>
              <a:t>Introduction</a:t>
            </a:r>
            <a:r>
              <a:rPr lang="ko-KR" altLang="en-US" sz="2000" b="1" spc="-150" dirty="0">
                <a:ln w="5080">
                  <a:solidFill>
                    <a:schemeClr val="tx1">
                      <a:alpha val="10000"/>
                    </a:schemeClr>
                  </a:solidFill>
                </a:ln>
                <a:solidFill>
                  <a:srgbClr val="000000"/>
                </a:solidFill>
                <a:latin typeface="+mn-ea"/>
                <a:sym typeface="Helvetica Neue"/>
              </a:rPr>
              <a:t> </a:t>
            </a:r>
            <a:r>
              <a:rPr lang="en-US" altLang="ko-KR" sz="2000" b="1" spc="-150" dirty="0">
                <a:ln w="5080">
                  <a:solidFill>
                    <a:schemeClr val="tx1">
                      <a:alpha val="10000"/>
                    </a:schemeClr>
                  </a:solidFill>
                </a:ln>
                <a:solidFill>
                  <a:srgbClr val="000000"/>
                </a:solidFill>
                <a:latin typeface="+mn-ea"/>
                <a:sym typeface="Helvetica Neue"/>
              </a:rPr>
              <a:t>to</a:t>
            </a:r>
            <a:r>
              <a:rPr lang="ko-KR" altLang="en-US" sz="2000" b="1" spc="-150" dirty="0">
                <a:ln w="5080">
                  <a:solidFill>
                    <a:schemeClr val="tx1">
                      <a:alpha val="10000"/>
                    </a:schemeClr>
                  </a:solidFill>
                </a:ln>
                <a:solidFill>
                  <a:srgbClr val="000000"/>
                </a:solidFill>
                <a:latin typeface="+mn-ea"/>
                <a:sym typeface="Helvetica Neue"/>
              </a:rPr>
              <a:t> </a:t>
            </a:r>
            <a:r>
              <a:rPr lang="en-US" altLang="ko-KR" sz="2000" b="1" spc="-150" dirty="0">
                <a:ln w="5080">
                  <a:solidFill>
                    <a:schemeClr val="tx1">
                      <a:alpha val="10000"/>
                    </a:schemeClr>
                  </a:solidFill>
                </a:ln>
                <a:solidFill>
                  <a:srgbClr val="000000"/>
                </a:solidFill>
                <a:latin typeface="+mn-ea"/>
                <a:sym typeface="Helvetica Neue"/>
              </a:rPr>
              <a:t>data</a:t>
            </a:r>
          </a:p>
          <a:p>
            <a:pPr defTabSz="821531" latinLnBrk="0" hangingPunct="0">
              <a:lnSpc>
                <a:spcPct val="170000"/>
              </a:lnSpc>
            </a:pPr>
            <a:r>
              <a:rPr lang="en-US" altLang="ko-KR" sz="1600" spc="-100" dirty="0">
                <a:ln w="5080">
                  <a:solidFill>
                    <a:schemeClr val="tx1">
                      <a:alpha val="10000"/>
                    </a:schemeClr>
                  </a:solidFill>
                </a:ln>
                <a:solidFill>
                  <a:srgbClr val="000000"/>
                </a:solidFill>
                <a:latin typeface="+mn-ea"/>
                <a:sym typeface="Helvetica Neue"/>
              </a:rPr>
              <a:t>Home Credit Internal Data</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Personal Information</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Detailed Information on loans</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Whether the debtor has paid the loans or not</a:t>
            </a:r>
            <a:r>
              <a:rPr lang="ko-KR" altLang="en-US" sz="1600" spc="-100" dirty="0">
                <a:ln w="5080">
                  <a:solidFill>
                    <a:schemeClr val="tx1">
                      <a:alpha val="10000"/>
                    </a:schemeClr>
                  </a:solidFill>
                </a:ln>
                <a:solidFill>
                  <a:srgbClr val="000000"/>
                </a:solidFill>
                <a:latin typeface="+mn-ea"/>
                <a:sym typeface="Helvetica Neue"/>
              </a:rPr>
              <a:t> </a:t>
            </a:r>
            <a:endParaRPr lang="en-US" altLang="ko-KR" sz="1600" spc="-100" dirty="0">
              <a:ln w="5080">
                <a:solidFill>
                  <a:schemeClr val="tx1">
                    <a:alpha val="10000"/>
                  </a:schemeClr>
                </a:solidFill>
              </a:ln>
              <a:solidFill>
                <a:srgbClr val="000000"/>
              </a:solidFill>
              <a:latin typeface="+mn-ea"/>
              <a:sym typeface="Helvetica Neue"/>
            </a:endParaRPr>
          </a:p>
        </p:txBody>
      </p:sp>
      <p:sp>
        <p:nvSpPr>
          <p:cNvPr id="28" name="TextBox 27">
            <a:extLst>
              <a:ext uri="{FF2B5EF4-FFF2-40B4-BE49-F238E27FC236}">
                <a16:creationId xmlns:a16="http://schemas.microsoft.com/office/drawing/2014/main" id="{554C09ED-7E82-4BAF-B00B-FE1067600A1F}"/>
              </a:ext>
            </a:extLst>
          </p:cNvPr>
          <p:cNvSpPr txBox="1"/>
          <p:nvPr/>
        </p:nvSpPr>
        <p:spPr>
          <a:xfrm>
            <a:off x="3221386" y="3795973"/>
            <a:ext cx="4928775" cy="234179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lnSpc>
                <a:spcPct val="170000"/>
              </a:lnSpc>
            </a:pPr>
            <a:r>
              <a:rPr lang="en-US" altLang="ko-KR" sz="2000" b="1" spc="-150" dirty="0">
                <a:ln w="5080">
                  <a:solidFill>
                    <a:schemeClr val="tx1">
                      <a:alpha val="10000"/>
                    </a:schemeClr>
                  </a:solidFill>
                </a:ln>
                <a:solidFill>
                  <a:srgbClr val="000000"/>
                </a:solidFill>
                <a:latin typeface="+mn-ea"/>
                <a:sym typeface="Helvetica Neue"/>
              </a:rPr>
              <a:t>Analysis</a:t>
            </a:r>
            <a:r>
              <a:rPr lang="ko-KR" altLang="en-US" sz="2000" b="1" spc="-150" dirty="0">
                <a:ln w="5080">
                  <a:solidFill>
                    <a:schemeClr val="tx1">
                      <a:alpha val="10000"/>
                    </a:schemeClr>
                  </a:solidFill>
                </a:ln>
                <a:solidFill>
                  <a:srgbClr val="000000"/>
                </a:solidFill>
                <a:latin typeface="+mn-ea"/>
                <a:sym typeface="Helvetica Neue"/>
              </a:rPr>
              <a:t> </a:t>
            </a:r>
            <a:r>
              <a:rPr lang="en-US" altLang="ko-KR" sz="2000" b="1" spc="-150" dirty="0">
                <a:ln w="5080">
                  <a:solidFill>
                    <a:schemeClr val="tx1">
                      <a:alpha val="10000"/>
                    </a:schemeClr>
                  </a:solidFill>
                </a:ln>
                <a:solidFill>
                  <a:srgbClr val="000000"/>
                </a:solidFill>
                <a:latin typeface="+mn-ea"/>
                <a:sym typeface="Helvetica Neue"/>
              </a:rPr>
              <a:t>design</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Modeling</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Identifying the influence of features on the model</a:t>
            </a:r>
          </a:p>
          <a:p>
            <a:pPr marL="342900" indent="-342900" defTabSz="821531" latinLnBrk="0" hangingPunct="0">
              <a:lnSpc>
                <a:spcPct val="170000"/>
              </a:lnSpc>
              <a:buAutoNum type="arabicParenBoth"/>
            </a:pPr>
            <a:r>
              <a:rPr lang="en-US" altLang="ko-KR" sz="1600" spc="-100" dirty="0">
                <a:ln w="5080">
                  <a:solidFill>
                    <a:schemeClr val="tx1">
                      <a:alpha val="10000"/>
                    </a:schemeClr>
                  </a:solidFill>
                </a:ln>
                <a:solidFill>
                  <a:srgbClr val="000000"/>
                </a:solidFill>
                <a:latin typeface="+mn-ea"/>
                <a:sym typeface="Helvetica Neue"/>
              </a:rPr>
              <a:t>Relationship between the 5 most contributing factors and whether the loan is paid or not</a:t>
            </a:r>
            <a:endParaRPr lang="ko-KR" altLang="en-US" sz="1600" spc="-100" dirty="0">
              <a:ln w="5080">
                <a:solidFill>
                  <a:schemeClr val="tx1">
                    <a:alpha val="10000"/>
                  </a:schemeClr>
                </a:solidFill>
              </a:ln>
              <a:solidFill>
                <a:srgbClr val="000000"/>
              </a:solidFill>
              <a:latin typeface="+mn-ea"/>
              <a:sym typeface="Helvetica Neue"/>
            </a:endParaRPr>
          </a:p>
        </p:txBody>
      </p:sp>
      <p:pic>
        <p:nvPicPr>
          <p:cNvPr id="8" name="그림 7">
            <a:extLst>
              <a:ext uri="{FF2B5EF4-FFF2-40B4-BE49-F238E27FC236}">
                <a16:creationId xmlns:a16="http://schemas.microsoft.com/office/drawing/2014/main" id="{A750AFB7-C0ED-4A0D-A49F-9CBCE3C44D88}"/>
              </a:ext>
            </a:extLst>
          </p:cNvPr>
          <p:cNvPicPr>
            <a:picLocks noChangeAspect="1"/>
          </p:cNvPicPr>
          <p:nvPr/>
        </p:nvPicPr>
        <p:blipFill>
          <a:blip r:embed="rId3"/>
          <a:stretch>
            <a:fillRect/>
          </a:stretch>
        </p:blipFill>
        <p:spPr>
          <a:xfrm>
            <a:off x="232954" y="1055385"/>
            <a:ext cx="2809723" cy="5530650"/>
          </a:xfrm>
          <a:prstGeom prst="rect">
            <a:avLst/>
          </a:prstGeom>
        </p:spPr>
      </p:pic>
    </p:spTree>
    <p:extLst>
      <p:ext uri="{BB962C8B-B14F-4D97-AF65-F5344CB8AC3E}">
        <p14:creationId xmlns:p14="http://schemas.microsoft.com/office/powerpoint/2010/main" val="3449467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1F8A1A-7866-4DFC-90EC-1134943A5AC9}"/>
              </a:ext>
            </a:extLst>
          </p:cNvPr>
          <p:cNvSpPr txBox="1"/>
          <p:nvPr/>
        </p:nvSpPr>
        <p:spPr>
          <a:xfrm>
            <a:off x="308622" y="169453"/>
            <a:ext cx="5155502" cy="4212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r>
              <a:rPr lang="en-US" altLang="ko-KR" spc="-150" dirty="0">
                <a:ln w="5080">
                  <a:solidFill>
                    <a:schemeClr val="tx1">
                      <a:alpha val="40000"/>
                    </a:schemeClr>
                  </a:solidFill>
                </a:ln>
                <a:solidFill>
                  <a:srgbClr val="000000"/>
                </a:solidFill>
                <a:latin typeface="+mn-ea"/>
                <a:sym typeface="Helvetica Neue"/>
              </a:rPr>
              <a:t>Analysis on Loan Repayment</a:t>
            </a:r>
            <a:endParaRPr lang="ko-KR" altLang="en-US" spc="-150" dirty="0">
              <a:ln w="5080">
                <a:solidFill>
                  <a:schemeClr val="tx1">
                    <a:alpha val="40000"/>
                  </a:schemeClr>
                </a:solidFill>
              </a:ln>
              <a:solidFill>
                <a:srgbClr val="000000"/>
              </a:solidFill>
              <a:latin typeface="+mn-ea"/>
              <a:sym typeface="Helvetica Neue"/>
            </a:endParaRPr>
          </a:p>
        </p:txBody>
      </p:sp>
      <p:sp>
        <p:nvSpPr>
          <p:cNvPr id="5" name="TextBox 4">
            <a:extLst>
              <a:ext uri="{FF2B5EF4-FFF2-40B4-BE49-F238E27FC236}">
                <a16:creationId xmlns:a16="http://schemas.microsoft.com/office/drawing/2014/main" id="{4E449EBE-23C0-4458-97B6-7C58C5AA9445}"/>
              </a:ext>
            </a:extLst>
          </p:cNvPr>
          <p:cNvSpPr txBox="1"/>
          <p:nvPr/>
        </p:nvSpPr>
        <p:spPr>
          <a:xfrm>
            <a:off x="308622" y="464917"/>
            <a:ext cx="11133314" cy="45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altLang="ko-KR" sz="2000" spc="-70" dirty="0">
                <a:ln w="5080">
                  <a:solidFill>
                    <a:schemeClr val="tx1">
                      <a:alpha val="40000"/>
                    </a:schemeClr>
                  </a:solidFill>
                </a:ln>
                <a:solidFill>
                  <a:srgbClr val="000000"/>
                </a:solidFill>
                <a:latin typeface="+mn-ea"/>
                <a:sym typeface="Helvetica Neue"/>
              </a:rPr>
              <a:t>Modeling</a:t>
            </a:r>
            <a:endParaRPr kumimoji="0" lang="ko-KR" altLang="en-US" sz="2000" b="0" i="0" u="none" strike="noStrike" cap="none" spc="-70" normalizeH="0" dirty="0">
              <a:ln w="5080">
                <a:solidFill>
                  <a:schemeClr val="tx1">
                    <a:alpha val="40000"/>
                  </a:schemeClr>
                </a:solidFill>
              </a:ln>
              <a:solidFill>
                <a:srgbClr val="000000"/>
              </a:solidFill>
              <a:effectLst/>
              <a:uFillTx/>
              <a:latin typeface="+mn-ea"/>
              <a:sym typeface="Helvetica Neue"/>
            </a:endParaRPr>
          </a:p>
        </p:txBody>
      </p:sp>
      <p:sp>
        <p:nvSpPr>
          <p:cNvPr id="6" name="직사각형 5">
            <a:extLst>
              <a:ext uri="{FF2B5EF4-FFF2-40B4-BE49-F238E27FC236}">
                <a16:creationId xmlns:a16="http://schemas.microsoft.com/office/drawing/2014/main" id="{3E91CFF7-FA2D-4BD5-9D8A-13AB24A20AB8}"/>
              </a:ext>
            </a:extLst>
          </p:cNvPr>
          <p:cNvSpPr/>
          <p:nvPr/>
        </p:nvSpPr>
        <p:spPr>
          <a:xfrm>
            <a:off x="232955" y="263023"/>
            <a:ext cx="45719" cy="605934"/>
          </a:xfrm>
          <a:prstGeom prst="rect">
            <a:avLst/>
          </a:prstGeom>
          <a:gradFill>
            <a:gsLst>
              <a:gs pos="0">
                <a:srgbClr val="02CCBA"/>
              </a:gs>
              <a:gs pos="100000">
                <a:srgbClr val="02B3E4"/>
              </a:gs>
            </a:gsLst>
            <a:lin ang="5400000" scaled="1"/>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ko-KR" altLang="en-US" sz="3000" b="0" i="0" u="none" strike="noStrike" cap="none" spc="0" normalizeH="0" baseline="0">
              <a:ln>
                <a:noFill/>
              </a:ln>
              <a:solidFill>
                <a:srgbClr val="FFFFFF"/>
              </a:solidFill>
              <a:effectLst/>
              <a:uFillTx/>
              <a:latin typeface="+mn-ea"/>
              <a:cs typeface="+mj-cs"/>
              <a:sym typeface="Helvetica Neue Medium"/>
            </a:endParaRPr>
          </a:p>
        </p:txBody>
      </p:sp>
      <p:pic>
        <p:nvPicPr>
          <p:cNvPr id="2" name="그림 1">
            <a:extLst>
              <a:ext uri="{FF2B5EF4-FFF2-40B4-BE49-F238E27FC236}">
                <a16:creationId xmlns:a16="http://schemas.microsoft.com/office/drawing/2014/main" id="{1B5ED890-E989-4F08-8661-CDBE7E122361}"/>
              </a:ext>
            </a:extLst>
          </p:cNvPr>
          <p:cNvPicPr>
            <a:picLocks noChangeAspect="1"/>
          </p:cNvPicPr>
          <p:nvPr/>
        </p:nvPicPr>
        <p:blipFill>
          <a:blip r:embed="rId3"/>
          <a:stretch>
            <a:fillRect/>
          </a:stretch>
        </p:blipFill>
        <p:spPr>
          <a:xfrm>
            <a:off x="3087755" y="1075038"/>
            <a:ext cx="2717802" cy="1800000"/>
          </a:xfrm>
          <a:prstGeom prst="rect">
            <a:avLst/>
          </a:prstGeom>
        </p:spPr>
      </p:pic>
      <p:pic>
        <p:nvPicPr>
          <p:cNvPr id="3" name="그림 2">
            <a:extLst>
              <a:ext uri="{FF2B5EF4-FFF2-40B4-BE49-F238E27FC236}">
                <a16:creationId xmlns:a16="http://schemas.microsoft.com/office/drawing/2014/main" id="{C2D59E48-E316-4308-A135-DABAEFA0D0CD}"/>
              </a:ext>
            </a:extLst>
          </p:cNvPr>
          <p:cNvPicPr>
            <a:picLocks noChangeAspect="1"/>
          </p:cNvPicPr>
          <p:nvPr/>
        </p:nvPicPr>
        <p:blipFill>
          <a:blip r:embed="rId4"/>
          <a:stretch>
            <a:fillRect/>
          </a:stretch>
        </p:blipFill>
        <p:spPr>
          <a:xfrm>
            <a:off x="132596" y="1095358"/>
            <a:ext cx="2739474" cy="1800000"/>
          </a:xfrm>
          <a:prstGeom prst="rect">
            <a:avLst/>
          </a:prstGeom>
        </p:spPr>
      </p:pic>
      <p:pic>
        <p:nvPicPr>
          <p:cNvPr id="7" name="그림 6">
            <a:extLst>
              <a:ext uri="{FF2B5EF4-FFF2-40B4-BE49-F238E27FC236}">
                <a16:creationId xmlns:a16="http://schemas.microsoft.com/office/drawing/2014/main" id="{51C7C28E-3DBF-430A-9E68-38147579C18B}"/>
              </a:ext>
            </a:extLst>
          </p:cNvPr>
          <p:cNvPicPr>
            <a:picLocks noChangeAspect="1"/>
          </p:cNvPicPr>
          <p:nvPr/>
        </p:nvPicPr>
        <p:blipFill>
          <a:blip r:embed="rId5"/>
          <a:stretch>
            <a:fillRect/>
          </a:stretch>
        </p:blipFill>
        <p:spPr>
          <a:xfrm>
            <a:off x="99461" y="3017191"/>
            <a:ext cx="2833703" cy="1800000"/>
          </a:xfrm>
          <a:prstGeom prst="rect">
            <a:avLst/>
          </a:prstGeom>
        </p:spPr>
      </p:pic>
      <p:pic>
        <p:nvPicPr>
          <p:cNvPr id="8" name="그림 7">
            <a:extLst>
              <a:ext uri="{FF2B5EF4-FFF2-40B4-BE49-F238E27FC236}">
                <a16:creationId xmlns:a16="http://schemas.microsoft.com/office/drawing/2014/main" id="{6DECF5B6-6C89-49E5-A2AE-1C7D2D0E4960}"/>
              </a:ext>
            </a:extLst>
          </p:cNvPr>
          <p:cNvPicPr>
            <a:picLocks noChangeAspect="1"/>
          </p:cNvPicPr>
          <p:nvPr/>
        </p:nvPicPr>
        <p:blipFill>
          <a:blip r:embed="rId6"/>
          <a:stretch>
            <a:fillRect/>
          </a:stretch>
        </p:blipFill>
        <p:spPr>
          <a:xfrm>
            <a:off x="3076582" y="3017191"/>
            <a:ext cx="2642384" cy="1800000"/>
          </a:xfrm>
          <a:prstGeom prst="rect">
            <a:avLst/>
          </a:prstGeom>
        </p:spPr>
      </p:pic>
      <p:pic>
        <p:nvPicPr>
          <p:cNvPr id="13" name="그림 12">
            <a:extLst>
              <a:ext uri="{FF2B5EF4-FFF2-40B4-BE49-F238E27FC236}">
                <a16:creationId xmlns:a16="http://schemas.microsoft.com/office/drawing/2014/main" id="{13D1ECEA-69B2-4824-B459-9F1B7A84095A}"/>
              </a:ext>
            </a:extLst>
          </p:cNvPr>
          <p:cNvPicPr>
            <a:picLocks noChangeAspect="1"/>
          </p:cNvPicPr>
          <p:nvPr/>
        </p:nvPicPr>
        <p:blipFill>
          <a:blip r:embed="rId7"/>
          <a:stretch>
            <a:fillRect/>
          </a:stretch>
        </p:blipFill>
        <p:spPr>
          <a:xfrm>
            <a:off x="129258" y="4910743"/>
            <a:ext cx="2850334" cy="1800000"/>
          </a:xfrm>
          <a:prstGeom prst="rect">
            <a:avLst/>
          </a:prstGeom>
        </p:spPr>
      </p:pic>
      <p:sp>
        <p:nvSpPr>
          <p:cNvPr id="27" name="TextBox 26">
            <a:extLst>
              <a:ext uri="{FF2B5EF4-FFF2-40B4-BE49-F238E27FC236}">
                <a16:creationId xmlns:a16="http://schemas.microsoft.com/office/drawing/2014/main" id="{7C9B2CE4-2ED2-4B11-AB10-9668E18FE7B9}"/>
              </a:ext>
            </a:extLst>
          </p:cNvPr>
          <p:cNvSpPr txBox="1"/>
          <p:nvPr/>
        </p:nvSpPr>
        <p:spPr>
          <a:xfrm>
            <a:off x="5994320" y="905965"/>
            <a:ext cx="6197680" cy="51225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lnSpc>
                <a:spcPct val="170000"/>
              </a:lnSpc>
            </a:pPr>
            <a:r>
              <a:rPr lang="en-US" altLang="ko-KR" sz="1900" b="1" spc="-150" dirty="0">
                <a:ln w="5080">
                  <a:solidFill>
                    <a:schemeClr val="tx1">
                      <a:alpha val="10000"/>
                    </a:schemeClr>
                  </a:solidFill>
                </a:ln>
                <a:solidFill>
                  <a:srgbClr val="000000"/>
                </a:solidFill>
                <a:latin typeface="+mn-ea"/>
              </a:rPr>
              <a:t>DAYS_CREDIT</a:t>
            </a:r>
            <a:endParaRPr lang="en-US" altLang="ko-KR" sz="1900" b="1" spc="-150" dirty="0">
              <a:ln w="5080">
                <a:solidFill>
                  <a:schemeClr val="tx1">
                    <a:alpha val="10000"/>
                  </a:schemeClr>
                </a:solidFill>
              </a:ln>
              <a:solidFill>
                <a:srgbClr val="000000"/>
              </a:solidFill>
              <a:latin typeface="+mn-ea"/>
              <a:sym typeface="Helvetica Neue"/>
            </a:endParaRPr>
          </a:p>
          <a:p>
            <a:r>
              <a:rPr lang="en-US" altLang="ko-KR" spc="-150" dirty="0">
                <a:ln w="5080">
                  <a:solidFill>
                    <a:schemeClr val="tx1">
                      <a:alpha val="10000"/>
                    </a:schemeClr>
                  </a:solidFill>
                </a:ln>
                <a:solidFill>
                  <a:srgbClr val="000000"/>
                </a:solidFill>
                <a:latin typeface="+mn-ea"/>
              </a:rPr>
              <a:t>The closer the last date of loan, the less likely to repay the loan</a:t>
            </a:r>
          </a:p>
          <a:p>
            <a:pPr defTabSz="821531" latinLnBrk="0" hangingPunct="0">
              <a:lnSpc>
                <a:spcPct val="170000"/>
              </a:lnSpc>
            </a:pPr>
            <a:r>
              <a:rPr lang="en-US" altLang="ko-KR" sz="1900" b="1" spc="-150" dirty="0">
                <a:ln w="5080">
                  <a:solidFill>
                    <a:schemeClr val="tx1">
                      <a:alpha val="10000"/>
                    </a:schemeClr>
                  </a:solidFill>
                </a:ln>
                <a:solidFill>
                  <a:srgbClr val="000000"/>
                </a:solidFill>
                <a:latin typeface="+mn-ea"/>
              </a:rPr>
              <a:t>DAYS_EMPLOYED</a:t>
            </a:r>
          </a:p>
          <a:p>
            <a:r>
              <a:rPr lang="en-US" altLang="ko-KR" spc="-150" dirty="0">
                <a:ln w="5080">
                  <a:solidFill>
                    <a:schemeClr val="tx1">
                      <a:alpha val="10000"/>
                    </a:schemeClr>
                  </a:solidFill>
                </a:ln>
                <a:solidFill>
                  <a:srgbClr val="000000"/>
                </a:solidFill>
                <a:latin typeface="+mn-ea"/>
              </a:rPr>
              <a:t>The</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longer</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one</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works,</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the</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more</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likely</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to</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repay</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the</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loan</a:t>
            </a:r>
          </a:p>
          <a:p>
            <a:r>
              <a:rPr lang="en-US" altLang="ko-KR" spc="-150" dirty="0">
                <a:ln w="5080">
                  <a:solidFill>
                    <a:schemeClr val="tx1">
                      <a:alpha val="10000"/>
                    </a:schemeClr>
                  </a:solidFill>
                </a:ln>
                <a:solidFill>
                  <a:srgbClr val="000000"/>
                </a:solidFill>
                <a:latin typeface="+mn-ea"/>
              </a:rPr>
              <a:t>Singularity:</a:t>
            </a:r>
            <a:r>
              <a:rPr lang="ko-KR" altLang="en-US" spc="-150" dirty="0">
                <a:ln w="5080">
                  <a:solidFill>
                    <a:schemeClr val="tx1">
                      <a:alpha val="10000"/>
                    </a:schemeClr>
                  </a:solidFill>
                </a:ln>
                <a:solidFill>
                  <a:srgbClr val="000000"/>
                </a:solidFill>
                <a:latin typeface="+mn-ea"/>
              </a:rPr>
              <a:t> </a:t>
            </a:r>
            <a:r>
              <a:rPr lang="en-US" altLang="ko-KR" spc="-150" dirty="0">
                <a:ln w="5080">
                  <a:solidFill>
                    <a:schemeClr val="tx1">
                      <a:alpha val="10000"/>
                    </a:schemeClr>
                  </a:solidFill>
                </a:ln>
                <a:solidFill>
                  <a:srgbClr val="000000"/>
                </a:solidFill>
                <a:latin typeface="+mn-ea"/>
              </a:rPr>
              <a:t>-9000 day = 25 years</a:t>
            </a:r>
          </a:p>
          <a:p>
            <a:pPr defTabSz="821531" latinLnBrk="0" hangingPunct="0">
              <a:lnSpc>
                <a:spcPct val="170000"/>
              </a:lnSpc>
            </a:pPr>
            <a:r>
              <a:rPr lang="en-US" altLang="ko-KR" sz="1900" b="1" spc="-150" dirty="0">
                <a:ln w="5080">
                  <a:solidFill>
                    <a:schemeClr val="tx1">
                      <a:alpha val="10000"/>
                    </a:schemeClr>
                  </a:solidFill>
                </a:ln>
                <a:solidFill>
                  <a:srgbClr val="000000"/>
                </a:solidFill>
                <a:latin typeface="+mn-ea"/>
              </a:rPr>
              <a:t>AMT_CREDIT_TO_ANNUITY_RATIO</a:t>
            </a:r>
            <a:endParaRPr lang="en-US" altLang="ko-KR" sz="1900" b="1" spc="-150" dirty="0">
              <a:ln w="5080">
                <a:solidFill>
                  <a:schemeClr val="tx1">
                    <a:alpha val="10000"/>
                  </a:schemeClr>
                </a:solidFill>
              </a:ln>
              <a:solidFill>
                <a:srgbClr val="000000"/>
              </a:solidFill>
              <a:latin typeface="+mn-ea"/>
              <a:sym typeface="Helvetica Neue"/>
            </a:endParaRPr>
          </a:p>
          <a:p>
            <a:r>
              <a:rPr lang="en-US" altLang="ko-KR" spc="-150" dirty="0">
                <a:ln w="5080">
                  <a:solidFill>
                    <a:schemeClr val="tx1">
                      <a:alpha val="10000"/>
                    </a:schemeClr>
                  </a:solidFill>
                </a:ln>
                <a:solidFill>
                  <a:srgbClr val="000000"/>
                </a:solidFill>
                <a:latin typeface="+mn-ea"/>
              </a:rPr>
              <a:t>12~21 months: Low chance of repayment</a:t>
            </a:r>
          </a:p>
          <a:p>
            <a:r>
              <a:rPr lang="en-US" altLang="ko-KR" spc="-150" dirty="0">
                <a:ln w="5080">
                  <a:solidFill>
                    <a:schemeClr val="tx1">
                      <a:alpha val="10000"/>
                    </a:schemeClr>
                  </a:solidFill>
                </a:ln>
                <a:solidFill>
                  <a:srgbClr val="000000"/>
                </a:solidFill>
                <a:latin typeface="+mn-ea"/>
              </a:rPr>
              <a:t>~12: High chance of repayment</a:t>
            </a:r>
            <a:endParaRPr lang="en-US" altLang="ko-KR" b="1" spc="-150" dirty="0">
              <a:ln w="5080">
                <a:solidFill>
                  <a:schemeClr val="tx1">
                    <a:alpha val="10000"/>
                  </a:schemeClr>
                </a:solidFill>
              </a:ln>
              <a:solidFill>
                <a:srgbClr val="000000"/>
              </a:solidFill>
              <a:latin typeface="+mn-ea"/>
            </a:endParaRPr>
          </a:p>
          <a:p>
            <a:pPr defTabSz="821531" latinLnBrk="0" hangingPunct="0">
              <a:lnSpc>
                <a:spcPct val="170000"/>
              </a:lnSpc>
            </a:pPr>
            <a:r>
              <a:rPr lang="en-US" altLang="ko-KR" sz="1900" b="1" spc="-150" dirty="0">
                <a:ln w="5080">
                  <a:solidFill>
                    <a:schemeClr val="tx1">
                      <a:alpha val="10000"/>
                    </a:schemeClr>
                  </a:solidFill>
                </a:ln>
                <a:solidFill>
                  <a:srgbClr val="000000"/>
                </a:solidFill>
                <a:latin typeface="+mn-ea"/>
              </a:rPr>
              <a:t>DAYS_BIRTH</a:t>
            </a:r>
          </a:p>
          <a:p>
            <a:r>
              <a:rPr lang="en-US" altLang="ko-KR" spc="-150" dirty="0">
                <a:ln w="5080">
                  <a:solidFill>
                    <a:schemeClr val="tx1">
                      <a:alpha val="10000"/>
                    </a:schemeClr>
                  </a:solidFill>
                </a:ln>
                <a:solidFill>
                  <a:srgbClr val="000000"/>
                </a:solidFill>
                <a:latin typeface="+mn-ea"/>
              </a:rPr>
              <a:t>The older the person, the better the repayment ability</a:t>
            </a:r>
          </a:p>
          <a:p>
            <a:r>
              <a:rPr lang="en-US" altLang="ko-KR" spc="-150" dirty="0">
                <a:ln w="5080">
                  <a:solidFill>
                    <a:schemeClr val="tx1">
                      <a:alpha val="10000"/>
                    </a:schemeClr>
                  </a:solidFill>
                </a:ln>
                <a:solidFill>
                  <a:srgbClr val="000000"/>
                </a:solidFill>
                <a:latin typeface="+mn-ea"/>
              </a:rPr>
              <a:t>Singularity: -18750 days = 51 years</a:t>
            </a:r>
          </a:p>
          <a:p>
            <a:pPr defTabSz="821531" latinLnBrk="0" hangingPunct="0">
              <a:lnSpc>
                <a:spcPct val="170000"/>
              </a:lnSpc>
            </a:pPr>
            <a:r>
              <a:rPr lang="en-US" altLang="ko-KR" sz="1900" b="1" spc="-150" dirty="0">
                <a:ln w="5080">
                  <a:solidFill>
                    <a:schemeClr val="tx1">
                      <a:alpha val="10000"/>
                    </a:schemeClr>
                  </a:solidFill>
                </a:ln>
                <a:solidFill>
                  <a:srgbClr val="000000"/>
                </a:solidFill>
                <a:latin typeface="+mn-ea"/>
              </a:rPr>
              <a:t>DAYS_LAST_PHONE_CHANGE</a:t>
            </a:r>
          </a:p>
          <a:p>
            <a:r>
              <a:rPr lang="en-US" altLang="ko-KR" spc="-150" dirty="0">
                <a:ln w="5080">
                  <a:solidFill>
                    <a:schemeClr val="tx1">
                      <a:alpha val="10000"/>
                    </a:schemeClr>
                  </a:solidFill>
                </a:ln>
                <a:solidFill>
                  <a:srgbClr val="000000"/>
                </a:solidFill>
                <a:latin typeface="+mn-ea"/>
              </a:rPr>
              <a:t>The more recent one changes the phone, the less likely to repay the loan</a:t>
            </a:r>
          </a:p>
        </p:txBody>
      </p:sp>
    </p:spTree>
    <p:extLst>
      <p:ext uri="{BB962C8B-B14F-4D97-AF65-F5344CB8AC3E}">
        <p14:creationId xmlns:p14="http://schemas.microsoft.com/office/powerpoint/2010/main" val="2406217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1F8A1A-7866-4DFC-90EC-1134943A5AC9}"/>
              </a:ext>
            </a:extLst>
          </p:cNvPr>
          <p:cNvSpPr txBox="1"/>
          <p:nvPr/>
        </p:nvSpPr>
        <p:spPr>
          <a:xfrm>
            <a:off x="308622" y="169453"/>
            <a:ext cx="5155502" cy="4212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r>
              <a:rPr lang="en-US" altLang="ko-KR" spc="-150" dirty="0">
                <a:ln w="5080">
                  <a:solidFill>
                    <a:schemeClr val="tx1">
                      <a:alpha val="40000"/>
                    </a:schemeClr>
                  </a:solidFill>
                </a:ln>
                <a:solidFill>
                  <a:srgbClr val="000000"/>
                </a:solidFill>
                <a:latin typeface="+mn-ea"/>
                <a:sym typeface="Helvetica Neue"/>
              </a:rPr>
              <a:t>Analysis on Loan Repayment</a:t>
            </a:r>
            <a:endParaRPr lang="ko-KR" altLang="en-US" spc="-150" dirty="0">
              <a:ln w="5080">
                <a:solidFill>
                  <a:schemeClr val="tx1">
                    <a:alpha val="40000"/>
                  </a:schemeClr>
                </a:solidFill>
              </a:ln>
              <a:solidFill>
                <a:srgbClr val="000000"/>
              </a:solidFill>
              <a:latin typeface="+mn-ea"/>
              <a:sym typeface="Helvetica Neue"/>
            </a:endParaRPr>
          </a:p>
        </p:txBody>
      </p:sp>
      <p:sp>
        <p:nvSpPr>
          <p:cNvPr id="5" name="TextBox 4">
            <a:extLst>
              <a:ext uri="{FF2B5EF4-FFF2-40B4-BE49-F238E27FC236}">
                <a16:creationId xmlns:a16="http://schemas.microsoft.com/office/drawing/2014/main" id="{4E449EBE-23C0-4458-97B6-7C58C5AA9445}"/>
              </a:ext>
            </a:extLst>
          </p:cNvPr>
          <p:cNvSpPr txBox="1"/>
          <p:nvPr/>
        </p:nvSpPr>
        <p:spPr>
          <a:xfrm>
            <a:off x="308622" y="464917"/>
            <a:ext cx="11133314" cy="45204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l" defTabSz="821531" rtl="0" fontAlgn="auto" latinLnBrk="0" hangingPunct="0">
              <a:lnSpc>
                <a:spcPct val="100000"/>
              </a:lnSpc>
              <a:spcBef>
                <a:spcPts val="0"/>
              </a:spcBef>
              <a:spcAft>
                <a:spcPts val="0"/>
              </a:spcAft>
              <a:buClrTx/>
              <a:buSzTx/>
              <a:buFontTx/>
              <a:buNone/>
              <a:tabLst/>
            </a:pPr>
            <a:r>
              <a:rPr lang="en-US" altLang="ko-KR" sz="2000" spc="-70" dirty="0">
                <a:ln w="5080">
                  <a:solidFill>
                    <a:schemeClr val="tx1">
                      <a:alpha val="40000"/>
                    </a:schemeClr>
                  </a:solidFill>
                </a:ln>
                <a:solidFill>
                  <a:srgbClr val="000000"/>
                </a:solidFill>
                <a:latin typeface="+mn-ea"/>
                <a:sym typeface="Helvetica Neue"/>
              </a:rPr>
              <a:t>Analysis Result</a:t>
            </a:r>
            <a:endParaRPr kumimoji="0" lang="ko-KR" altLang="en-US" sz="2000" b="0" i="0" u="none" strike="noStrike" cap="none" spc="-70" normalizeH="0" dirty="0">
              <a:ln w="5080">
                <a:solidFill>
                  <a:schemeClr val="tx1">
                    <a:alpha val="40000"/>
                  </a:schemeClr>
                </a:solidFill>
              </a:ln>
              <a:solidFill>
                <a:srgbClr val="000000"/>
              </a:solidFill>
              <a:effectLst/>
              <a:uFillTx/>
              <a:latin typeface="+mn-ea"/>
              <a:sym typeface="Helvetica Neue"/>
            </a:endParaRPr>
          </a:p>
        </p:txBody>
      </p:sp>
      <p:sp>
        <p:nvSpPr>
          <p:cNvPr id="6" name="직사각형 5">
            <a:extLst>
              <a:ext uri="{FF2B5EF4-FFF2-40B4-BE49-F238E27FC236}">
                <a16:creationId xmlns:a16="http://schemas.microsoft.com/office/drawing/2014/main" id="{3E91CFF7-FA2D-4BD5-9D8A-13AB24A20AB8}"/>
              </a:ext>
            </a:extLst>
          </p:cNvPr>
          <p:cNvSpPr/>
          <p:nvPr/>
        </p:nvSpPr>
        <p:spPr>
          <a:xfrm>
            <a:off x="232955" y="263023"/>
            <a:ext cx="45719" cy="605934"/>
          </a:xfrm>
          <a:prstGeom prst="rect">
            <a:avLst/>
          </a:prstGeom>
          <a:gradFill>
            <a:gsLst>
              <a:gs pos="0">
                <a:srgbClr val="02CCBA"/>
              </a:gs>
              <a:gs pos="100000">
                <a:srgbClr val="02B3E4"/>
              </a:gs>
            </a:gsLst>
            <a:lin ang="5400000" scaled="1"/>
          </a:gra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ko-KR" altLang="en-US" sz="3000" b="0" i="0" u="none" strike="noStrike" cap="none" spc="0" normalizeH="0" baseline="0">
              <a:ln>
                <a:noFill/>
              </a:ln>
              <a:solidFill>
                <a:srgbClr val="FFFFFF"/>
              </a:solidFill>
              <a:effectLst/>
              <a:uFillTx/>
              <a:latin typeface="+mn-ea"/>
              <a:cs typeface="+mj-cs"/>
              <a:sym typeface="Helvetica Neue Medium"/>
            </a:endParaRPr>
          </a:p>
        </p:txBody>
      </p:sp>
      <p:cxnSp>
        <p:nvCxnSpPr>
          <p:cNvPr id="7" name="직선 연결선 6">
            <a:extLst>
              <a:ext uri="{FF2B5EF4-FFF2-40B4-BE49-F238E27FC236}">
                <a16:creationId xmlns:a16="http://schemas.microsoft.com/office/drawing/2014/main" id="{6147A01C-230D-413E-834D-3E50C6382E5C}"/>
              </a:ext>
            </a:extLst>
          </p:cNvPr>
          <p:cNvCxnSpPr/>
          <p:nvPr/>
        </p:nvCxnSpPr>
        <p:spPr>
          <a:xfrm>
            <a:off x="9765908" y="1555666"/>
            <a:ext cx="0" cy="44358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E2836A6-30D6-4827-B3FA-3C6886325804}"/>
              </a:ext>
            </a:extLst>
          </p:cNvPr>
          <p:cNvSpPr txBox="1"/>
          <p:nvPr/>
        </p:nvSpPr>
        <p:spPr>
          <a:xfrm>
            <a:off x="9874978" y="1675573"/>
            <a:ext cx="2226232" cy="36898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a:lnSpc>
                <a:spcPct val="130000"/>
              </a:lnSpc>
            </a:pPr>
            <a:endParaRPr lang="en-US" altLang="ko-KR" b="1" spc="-150" dirty="0">
              <a:ln w="5080">
                <a:solidFill>
                  <a:schemeClr val="tx1">
                    <a:alpha val="5000"/>
                  </a:schemeClr>
                </a:solidFill>
              </a:ln>
              <a:latin typeface="+mn-ea"/>
            </a:endParaRPr>
          </a:p>
          <a:p>
            <a:pPr>
              <a:lnSpc>
                <a:spcPct val="130000"/>
              </a:lnSpc>
            </a:pPr>
            <a:endParaRPr lang="en-US" altLang="ko-KR" b="1" spc="-150" dirty="0">
              <a:ln w="5080">
                <a:solidFill>
                  <a:schemeClr val="tx1">
                    <a:alpha val="5000"/>
                  </a:schemeClr>
                </a:solidFill>
              </a:ln>
              <a:latin typeface="+mn-ea"/>
            </a:endParaRPr>
          </a:p>
          <a:p>
            <a:pPr>
              <a:lnSpc>
                <a:spcPct val="130000"/>
              </a:lnSpc>
            </a:pPr>
            <a:r>
              <a:rPr lang="en-US" altLang="ko-KR" b="1" spc="-150" dirty="0">
                <a:ln w="5080">
                  <a:solidFill>
                    <a:schemeClr val="tx1">
                      <a:alpha val="5000"/>
                    </a:schemeClr>
                  </a:solidFill>
                </a:ln>
                <a:latin typeface="+mn-ea"/>
              </a:rPr>
              <a:t>Model</a:t>
            </a:r>
            <a:r>
              <a:rPr lang="ko-KR" altLang="en-US" b="1" spc="-150" dirty="0">
                <a:ln w="5080">
                  <a:solidFill>
                    <a:schemeClr val="tx1">
                      <a:alpha val="5000"/>
                    </a:schemeClr>
                  </a:solidFill>
                </a:ln>
                <a:latin typeface="+mn-ea"/>
              </a:rPr>
              <a:t> </a:t>
            </a:r>
            <a:r>
              <a:rPr lang="en-US" altLang="ko-KR" b="1" spc="-150" dirty="0">
                <a:ln w="5080">
                  <a:solidFill>
                    <a:schemeClr val="tx1">
                      <a:alpha val="5000"/>
                    </a:schemeClr>
                  </a:solidFill>
                </a:ln>
                <a:latin typeface="+mn-ea"/>
              </a:rPr>
              <a:t>:</a:t>
            </a:r>
          </a:p>
          <a:p>
            <a:pPr>
              <a:lnSpc>
                <a:spcPct val="130000"/>
              </a:lnSpc>
            </a:pPr>
            <a:r>
              <a:rPr lang="en-US" altLang="ko-KR" spc="-150" dirty="0">
                <a:ln w="5080">
                  <a:solidFill>
                    <a:schemeClr val="tx1">
                      <a:alpha val="5000"/>
                    </a:schemeClr>
                  </a:solidFill>
                </a:ln>
                <a:latin typeface="+mn-ea"/>
              </a:rPr>
              <a:t>XGBoost</a:t>
            </a:r>
          </a:p>
          <a:p>
            <a:pPr>
              <a:lnSpc>
                <a:spcPct val="130000"/>
              </a:lnSpc>
            </a:pPr>
            <a:endParaRPr lang="en-US" altLang="ko-KR" b="1" spc="-150" dirty="0">
              <a:ln w="5080">
                <a:solidFill>
                  <a:schemeClr val="tx1">
                    <a:alpha val="5000"/>
                  </a:schemeClr>
                </a:solidFill>
              </a:ln>
              <a:latin typeface="+mn-ea"/>
            </a:endParaRPr>
          </a:p>
          <a:p>
            <a:pPr>
              <a:lnSpc>
                <a:spcPct val="130000"/>
              </a:lnSpc>
            </a:pPr>
            <a:r>
              <a:rPr lang="en-US" altLang="ko-KR" b="1" spc="-150" dirty="0">
                <a:ln w="5080">
                  <a:solidFill>
                    <a:schemeClr val="tx1">
                      <a:alpha val="5000"/>
                    </a:schemeClr>
                  </a:solidFill>
                </a:ln>
                <a:latin typeface="+mn-ea"/>
              </a:rPr>
              <a:t>Why XGBoost?:</a:t>
            </a:r>
          </a:p>
          <a:p>
            <a:r>
              <a:rPr lang="en-US" altLang="ko-KR" spc="-150" dirty="0">
                <a:ln w="5080">
                  <a:solidFill>
                    <a:schemeClr val="tx1">
                      <a:alpha val="5000"/>
                    </a:schemeClr>
                  </a:solidFill>
                </a:ln>
                <a:latin typeface="+mn-ea"/>
              </a:rPr>
              <a:t>In order to use tree-based model</a:t>
            </a:r>
          </a:p>
          <a:p>
            <a:endParaRPr lang="en-US" altLang="ko-KR" spc="-150" dirty="0">
              <a:ln w="5080">
                <a:solidFill>
                  <a:schemeClr val="tx1">
                    <a:alpha val="5000"/>
                  </a:schemeClr>
                </a:solidFill>
              </a:ln>
              <a:latin typeface="+mn-ea"/>
            </a:endParaRPr>
          </a:p>
          <a:p>
            <a:r>
              <a:rPr lang="en-US" altLang="ko-KR" spc="-150" dirty="0">
                <a:ln w="5080">
                  <a:solidFill>
                    <a:schemeClr val="tx1">
                      <a:alpha val="5000"/>
                    </a:schemeClr>
                  </a:solidFill>
                </a:ln>
                <a:latin typeface="+mn-ea"/>
              </a:rPr>
              <a:t>Fast training speed</a:t>
            </a:r>
          </a:p>
          <a:p>
            <a:r>
              <a:rPr lang="en-US" altLang="ko-KR" spc="-150" dirty="0">
                <a:ln w="5080">
                  <a:solidFill>
                    <a:schemeClr val="tx1">
                      <a:alpha val="5000"/>
                    </a:schemeClr>
                  </a:solidFill>
                </a:ln>
                <a:latin typeface="+mn-ea"/>
              </a:rPr>
              <a:t>high accuracy</a:t>
            </a:r>
          </a:p>
        </p:txBody>
      </p:sp>
      <p:sp>
        <p:nvSpPr>
          <p:cNvPr id="27" name="TextBox 26">
            <a:extLst>
              <a:ext uri="{FF2B5EF4-FFF2-40B4-BE49-F238E27FC236}">
                <a16:creationId xmlns:a16="http://schemas.microsoft.com/office/drawing/2014/main" id="{EEDE5E75-84DE-48A0-B99D-3F071DA94764}"/>
              </a:ext>
            </a:extLst>
          </p:cNvPr>
          <p:cNvSpPr txBox="1"/>
          <p:nvPr/>
        </p:nvSpPr>
        <p:spPr>
          <a:xfrm>
            <a:off x="5985744" y="931321"/>
            <a:ext cx="4997215" cy="51610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lnSpc>
                <a:spcPct val="170000"/>
              </a:lnSpc>
            </a:pPr>
            <a:r>
              <a:rPr lang="en-US" altLang="ko-KR" sz="2000" b="1" spc="-70" dirty="0">
                <a:ln w="5080">
                  <a:solidFill>
                    <a:schemeClr val="tx1">
                      <a:alpha val="10000"/>
                    </a:schemeClr>
                  </a:solidFill>
                </a:ln>
                <a:solidFill>
                  <a:srgbClr val="000000"/>
                </a:solidFill>
                <a:latin typeface="+mn-ea"/>
                <a:sym typeface="Helvetica Neue"/>
              </a:rPr>
              <a:t>Q</a:t>
            </a:r>
            <a:r>
              <a:rPr lang="ko-KR" altLang="en-US" sz="2000" b="1" spc="-70" dirty="0">
                <a:ln w="5080">
                  <a:solidFill>
                    <a:schemeClr val="tx1">
                      <a:alpha val="10000"/>
                    </a:schemeClr>
                  </a:solidFill>
                </a:ln>
                <a:solidFill>
                  <a:srgbClr val="000000"/>
                </a:solidFill>
                <a:latin typeface="+mn-ea"/>
                <a:sym typeface="Helvetica Neue"/>
              </a:rPr>
              <a:t> </a:t>
            </a:r>
            <a:r>
              <a:rPr lang="en-US" altLang="ko-KR" sz="2000" b="1" spc="-70" dirty="0">
                <a:ln w="5080">
                  <a:solidFill>
                    <a:schemeClr val="tx1">
                      <a:alpha val="10000"/>
                    </a:schemeClr>
                  </a:solidFill>
                </a:ln>
                <a:solidFill>
                  <a:srgbClr val="000000"/>
                </a:solidFill>
                <a:latin typeface="+mn-ea"/>
                <a:sym typeface="Helvetica Neue"/>
              </a:rPr>
              <a:t>: Influencing Factors?</a:t>
            </a:r>
          </a:p>
          <a:p>
            <a:pPr defTabSz="821531" latinLnBrk="0" hangingPunct="0">
              <a:lnSpc>
                <a:spcPct val="170000"/>
              </a:lnSpc>
            </a:pPr>
            <a:endParaRPr lang="en-US" altLang="ko-KR" sz="2000" b="1" spc="-70" dirty="0">
              <a:ln w="5080">
                <a:solidFill>
                  <a:schemeClr val="tx1">
                    <a:alpha val="10000"/>
                  </a:schemeClr>
                </a:solidFill>
              </a:ln>
              <a:solidFill>
                <a:srgbClr val="000000"/>
              </a:solidFill>
              <a:latin typeface="+mn-ea"/>
              <a:sym typeface="Helvetica Neue"/>
            </a:endParaRPr>
          </a:p>
          <a:p>
            <a:pPr defTabSz="821531" latinLnBrk="0" hangingPunct="0">
              <a:lnSpc>
                <a:spcPct val="170000"/>
              </a:lnSpc>
            </a:pPr>
            <a:r>
              <a:rPr lang="en-US" altLang="ko-KR" sz="2000" b="1" spc="-70" dirty="0">
                <a:ln w="5080">
                  <a:solidFill>
                    <a:schemeClr val="tx1">
                      <a:alpha val="10000"/>
                    </a:schemeClr>
                  </a:solidFill>
                </a:ln>
                <a:solidFill>
                  <a:srgbClr val="000000"/>
                </a:solidFill>
                <a:latin typeface="+mn-ea"/>
                <a:sym typeface="Helvetica Neue"/>
              </a:rPr>
              <a:t>A: Top 5 Factors</a:t>
            </a:r>
          </a:p>
          <a:p>
            <a:pPr marL="342900" indent="-342900">
              <a:buAutoNum type="arabicPeriod"/>
            </a:pPr>
            <a:r>
              <a:rPr lang="en-US" altLang="ko-KR" sz="1600" b="1" spc="-70" dirty="0">
                <a:latin typeface="+mn-ea"/>
              </a:rPr>
              <a:t>DAYS_CREDIT:</a:t>
            </a:r>
            <a:br>
              <a:rPr lang="en-US" altLang="ko-KR" sz="1600" spc="-70" dirty="0">
                <a:latin typeface="+mn-ea"/>
              </a:rPr>
            </a:br>
            <a:r>
              <a:rPr lang="en-US" altLang="ko-KR" sz="1600" spc="-70" dirty="0">
                <a:latin typeface="+mn-ea"/>
              </a:rPr>
              <a:t>Previous loan date</a:t>
            </a:r>
            <a:br>
              <a:rPr lang="en-US" altLang="ko-KR" sz="1600" spc="-70" dirty="0">
                <a:latin typeface="+mn-ea"/>
              </a:rPr>
            </a:br>
            <a:endParaRPr lang="en-US" altLang="ko-KR" sz="1600" spc="-70" dirty="0">
              <a:latin typeface="+mn-ea"/>
            </a:endParaRPr>
          </a:p>
          <a:p>
            <a:pPr marL="342900" indent="-342900">
              <a:buAutoNum type="arabicPeriod"/>
            </a:pPr>
            <a:r>
              <a:rPr lang="en-US" altLang="ko-KR" sz="1600" b="1" spc="-70" dirty="0">
                <a:latin typeface="+mn-ea"/>
              </a:rPr>
              <a:t>DAYS_EMPLOYED </a:t>
            </a:r>
            <a:r>
              <a:rPr lang="en-US" altLang="ko-KR" sz="1600" spc="-70" dirty="0">
                <a:latin typeface="+mn-ea"/>
              </a:rPr>
              <a:t>: </a:t>
            </a:r>
            <a:br>
              <a:rPr lang="en-US" altLang="ko-KR" sz="1600" spc="-70" dirty="0">
                <a:latin typeface="+mn-ea"/>
              </a:rPr>
            </a:br>
            <a:r>
              <a:rPr lang="en-US" altLang="ko-KR" sz="1600" spc="-70" dirty="0">
                <a:latin typeface="+mn-ea"/>
              </a:rPr>
              <a:t>Employment</a:t>
            </a:r>
            <a:r>
              <a:rPr lang="ko-KR" altLang="en-US" sz="1600" spc="-70" dirty="0">
                <a:latin typeface="+mn-ea"/>
              </a:rPr>
              <a:t> </a:t>
            </a:r>
            <a:r>
              <a:rPr lang="en-US" altLang="ko-KR" sz="1600" spc="-70" dirty="0">
                <a:latin typeface="+mn-ea"/>
              </a:rPr>
              <a:t>period</a:t>
            </a:r>
            <a:br>
              <a:rPr lang="en-US" altLang="ko-KR" sz="1600" spc="-70" dirty="0">
                <a:latin typeface="+mn-ea"/>
              </a:rPr>
            </a:br>
            <a:endParaRPr lang="en-US" altLang="ko-KR" sz="1600" spc="-70" dirty="0">
              <a:latin typeface="+mn-ea"/>
            </a:endParaRPr>
          </a:p>
          <a:p>
            <a:pPr marL="342900" indent="-342900">
              <a:buAutoNum type="arabicPeriod"/>
            </a:pPr>
            <a:r>
              <a:rPr lang="en-US" altLang="ko-KR" sz="1600" b="1" spc="-70" dirty="0">
                <a:latin typeface="+mn-ea"/>
              </a:rPr>
              <a:t>AMT_CREDIT_ANNUITY_RATIO</a:t>
            </a:r>
            <a:r>
              <a:rPr lang="en-US" altLang="ko-KR" sz="1600" spc="-70" dirty="0">
                <a:latin typeface="+mn-ea"/>
              </a:rPr>
              <a:t>: </a:t>
            </a:r>
            <a:br>
              <a:rPr lang="en-US" altLang="ko-KR" sz="1600" spc="-70" dirty="0">
                <a:latin typeface="+mn-ea"/>
              </a:rPr>
            </a:br>
            <a:r>
              <a:rPr lang="en-US" altLang="ko-KR" sz="1600" spc="-70" dirty="0">
                <a:latin typeface="+mn-ea"/>
              </a:rPr>
              <a:t>Loan period</a:t>
            </a:r>
            <a:br>
              <a:rPr lang="en-US" altLang="ko-KR" sz="1600" spc="-70" dirty="0">
                <a:latin typeface="+mn-ea"/>
              </a:rPr>
            </a:br>
            <a:endParaRPr lang="en-US" altLang="ko-KR" sz="1600" spc="-70" dirty="0">
              <a:latin typeface="+mn-ea"/>
            </a:endParaRPr>
          </a:p>
          <a:p>
            <a:pPr marL="342900" indent="-342900">
              <a:buAutoNum type="arabicPeriod"/>
            </a:pPr>
            <a:r>
              <a:rPr lang="en-US" altLang="ko-KR" sz="1600" b="1" spc="-70" dirty="0">
                <a:latin typeface="+mn-ea"/>
              </a:rPr>
              <a:t>DAYS_BIRTH</a:t>
            </a:r>
            <a:r>
              <a:rPr lang="en-US" altLang="ko-KR" sz="1600" spc="-70" dirty="0">
                <a:latin typeface="+mn-ea"/>
              </a:rPr>
              <a:t>: </a:t>
            </a:r>
            <a:br>
              <a:rPr lang="en-US" altLang="ko-KR" sz="1600" spc="-70" dirty="0">
                <a:latin typeface="+mn-ea"/>
              </a:rPr>
            </a:br>
            <a:r>
              <a:rPr lang="en-US" altLang="ko-KR" sz="1600" spc="-70" dirty="0">
                <a:latin typeface="+mn-ea"/>
              </a:rPr>
              <a:t>Age</a:t>
            </a:r>
            <a:br>
              <a:rPr lang="en-US" altLang="ko-KR" sz="1600" spc="-70" dirty="0">
                <a:latin typeface="+mn-ea"/>
              </a:rPr>
            </a:br>
            <a:endParaRPr lang="en-US" altLang="ko-KR" sz="1600" spc="-70" dirty="0">
              <a:latin typeface="+mn-ea"/>
            </a:endParaRPr>
          </a:p>
          <a:p>
            <a:pPr marL="342900" indent="-342900">
              <a:buAutoNum type="arabicPeriod"/>
            </a:pPr>
            <a:r>
              <a:rPr lang="en-US" altLang="ko-KR" sz="1600" b="1" spc="-70" dirty="0">
                <a:latin typeface="+mn-ea"/>
              </a:rPr>
              <a:t>DAYS_LAST_PHONE_CHANGE </a:t>
            </a:r>
            <a:r>
              <a:rPr lang="en-US" altLang="ko-KR" sz="1600" spc="-70" dirty="0">
                <a:latin typeface="+mn-ea"/>
              </a:rPr>
              <a:t>:</a:t>
            </a:r>
          </a:p>
          <a:p>
            <a:r>
              <a:rPr lang="ko-KR" altLang="en-US" sz="1600" spc="-70" dirty="0">
                <a:latin typeface="+mn-ea"/>
              </a:rPr>
              <a:t>      </a:t>
            </a:r>
            <a:r>
              <a:rPr lang="en-US" altLang="ko-KR" sz="1600" spc="-70" dirty="0">
                <a:latin typeface="+mn-ea"/>
              </a:rPr>
              <a:t>Last time changing the phone</a:t>
            </a:r>
          </a:p>
        </p:txBody>
      </p:sp>
      <p:sp>
        <p:nvSpPr>
          <p:cNvPr id="18" name="TextBox 17">
            <a:extLst>
              <a:ext uri="{FF2B5EF4-FFF2-40B4-BE49-F238E27FC236}">
                <a16:creationId xmlns:a16="http://schemas.microsoft.com/office/drawing/2014/main" id="{95A05372-F734-4F13-B9FA-E4430D96944C}"/>
              </a:ext>
            </a:extLst>
          </p:cNvPr>
          <p:cNvSpPr txBox="1"/>
          <p:nvPr/>
        </p:nvSpPr>
        <p:spPr>
          <a:xfrm>
            <a:off x="278673" y="5021282"/>
            <a:ext cx="5430689" cy="6674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71437" tIns="71437" rIns="71437" bIns="71437" numCol="1" spcCol="38100" rtlCol="0" anchor="ctr">
            <a:spAutoFit/>
          </a:bodyPr>
          <a:lstStyle/>
          <a:p>
            <a:pPr defTabSz="821531" latinLnBrk="0" hangingPunct="0">
              <a:lnSpc>
                <a:spcPct val="170000"/>
              </a:lnSpc>
            </a:pPr>
            <a:r>
              <a:rPr lang="en-US" altLang="ko-KR" sz="2000" b="1" spc="-150" dirty="0">
                <a:ln w="5080">
                  <a:solidFill>
                    <a:schemeClr val="tx1">
                      <a:alpha val="10000"/>
                    </a:schemeClr>
                  </a:solidFill>
                </a:ln>
                <a:solidFill>
                  <a:srgbClr val="000000"/>
                </a:solidFill>
                <a:latin typeface="+mn-ea"/>
                <a:sym typeface="Helvetica Neue"/>
              </a:rPr>
              <a:t>Importance of the features through SHAP value</a:t>
            </a:r>
          </a:p>
        </p:txBody>
      </p:sp>
      <p:pic>
        <p:nvPicPr>
          <p:cNvPr id="2" name="그림 1">
            <a:extLst>
              <a:ext uri="{FF2B5EF4-FFF2-40B4-BE49-F238E27FC236}">
                <a16:creationId xmlns:a16="http://schemas.microsoft.com/office/drawing/2014/main" id="{6AB66627-32F3-45C8-A358-472B43CDE238}"/>
              </a:ext>
            </a:extLst>
          </p:cNvPr>
          <p:cNvPicPr>
            <a:picLocks noChangeAspect="1"/>
          </p:cNvPicPr>
          <p:nvPr/>
        </p:nvPicPr>
        <p:blipFill>
          <a:blip r:embed="rId3"/>
          <a:stretch>
            <a:fillRect/>
          </a:stretch>
        </p:blipFill>
        <p:spPr>
          <a:xfrm>
            <a:off x="278674" y="1107675"/>
            <a:ext cx="5179812" cy="3752967"/>
          </a:xfrm>
          <a:prstGeom prst="rect">
            <a:avLst/>
          </a:prstGeom>
        </p:spPr>
      </p:pic>
    </p:spTree>
    <p:extLst>
      <p:ext uri="{BB962C8B-B14F-4D97-AF65-F5344CB8AC3E}">
        <p14:creationId xmlns:p14="http://schemas.microsoft.com/office/powerpoint/2010/main" val="1139693755"/>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8903</TotalTime>
  <Words>1467</Words>
  <Application>Microsoft Office PowerPoint</Application>
  <PresentationFormat>와이드스크린</PresentationFormat>
  <Paragraphs>125</Paragraphs>
  <Slides>4</Slides>
  <Notes>4</Notes>
  <HiddenSlides>0</HiddenSlides>
  <MMClips>0</MMClips>
  <ScaleCrop>false</ScaleCrop>
  <HeadingPairs>
    <vt:vector size="6" baseType="variant">
      <vt:variant>
        <vt:lpstr>사용한 글꼴</vt:lpstr>
      </vt:variant>
      <vt:variant>
        <vt:i4>2</vt:i4>
      </vt:variant>
      <vt:variant>
        <vt:lpstr>테마</vt:lpstr>
      </vt:variant>
      <vt:variant>
        <vt:i4>1</vt:i4>
      </vt:variant>
      <vt:variant>
        <vt:lpstr>슬라이드 제목</vt:lpstr>
      </vt:variant>
      <vt:variant>
        <vt:i4>4</vt:i4>
      </vt:variant>
    </vt:vector>
  </HeadingPairs>
  <TitlesOfParts>
    <vt:vector size="7" baseType="lpstr">
      <vt:lpstr>맑은 고딕</vt:lpstr>
      <vt:lpstr>Arial</vt:lpstr>
      <vt:lpstr>Office 테마</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김지민</dc:creator>
  <cp:lastModifiedBy>Jay Lee</cp:lastModifiedBy>
  <cp:revision>167</cp:revision>
  <dcterms:created xsi:type="dcterms:W3CDTF">2019-04-30T10:29:04Z</dcterms:created>
  <dcterms:modified xsi:type="dcterms:W3CDTF">2020-11-13T05:21:02Z</dcterms:modified>
</cp:coreProperties>
</file>

<file path=docProps/thumbnail.jpeg>
</file>